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75" r:id="rId2"/>
    <p:sldId id="258" r:id="rId3"/>
    <p:sldId id="259" r:id="rId4"/>
    <p:sldId id="260" r:id="rId5"/>
    <p:sldId id="261" r:id="rId6"/>
    <p:sldId id="262" r:id="rId7"/>
    <p:sldId id="274" r:id="rId8"/>
    <p:sldId id="263" r:id="rId9"/>
    <p:sldId id="264" r:id="rId10"/>
    <p:sldId id="272" r:id="rId11"/>
    <p:sldId id="271" r:id="rId12"/>
    <p:sldId id="273" r:id="rId13"/>
    <p:sldId id="265" r:id="rId14"/>
    <p:sldId id="257" r:id="rId15"/>
  </p:sldIdLst>
  <p:sldSz cx="12192000" cy="6858000"/>
  <p:notesSz cx="6858000" cy="9144000"/>
  <p:embeddedFontLst>
    <p:embeddedFont>
      <p:font typeface="HCR Dotum" panose="020B0604000101010101" pitchFamily="34" charset="-128"/>
      <p:regular r:id="rId17"/>
      <p:bold r:id="rId18"/>
    </p:embeddedFont>
    <p:embeddedFont>
      <p:font typeface="Malgun Gothic" panose="020B0503020000020004" pitchFamily="34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GyeonggiTitle Bold" panose="02020803020101020101" pitchFamily="18" charset="-127"/>
      <p:bold r:id="rId27"/>
    </p:embeddedFont>
    <p:embeddedFont>
      <p:font typeface="GyeonggiTitle Medium" panose="02020603020101020101" pitchFamily="18" charset="-127"/>
      <p:regular r:id="rId28"/>
    </p:embeddedFont>
    <p:embeddedFont>
      <p:font typeface="S-Core Dream 4 Regular" panose="020B0503030302020204" pitchFamily="34" charset="-127"/>
      <p:regular r:id="rId29"/>
    </p:embeddedFont>
    <p:embeddedFont>
      <p:font typeface="S-Core Dream 5 Medium" panose="020B0503030302020204" pitchFamily="34" charset="-127"/>
      <p:regular r:id="rId30"/>
    </p:embeddedFont>
    <p:embeddedFont>
      <p:font typeface="S-Core Dream 6 Bold" panose="020B0703030302020204" pitchFamily="34" charset="-127"/>
      <p:bold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Source Sans Pro Black" panose="020B0803030403020204" pitchFamily="34" charset="0"/>
      <p:bold r:id="rId36"/>
      <p:boldItalic r:id="rId37"/>
    </p:embeddedFont>
    <p:embeddedFont>
      <p:font typeface="Source Sans Pro SemiBold" panose="020B0603030403020204" pitchFamily="34" charset="0"/>
      <p:bold r:id="rId38"/>
      <p:boldItalic r:id="rId39"/>
    </p:embeddedFont>
    <p:embeddedFont>
      <p:font typeface="함초롬바탕" panose="02030604000101010101" pitchFamily="18" charset="-128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2" userDrawn="1">
          <p15:clr>
            <a:srgbClr val="A4A3A4"/>
          </p15:clr>
        </p15:guide>
        <p15:guide id="4" pos="5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EF5757"/>
    <a:srgbClr val="7F7F7F"/>
    <a:srgbClr val="1C2B4C"/>
    <a:srgbClr val="767171"/>
    <a:srgbClr val="999696"/>
    <a:srgbClr val="E3E8F1"/>
    <a:srgbClr val="D1DAE9"/>
    <a:srgbClr val="D4D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9" autoAdjust="0"/>
    <p:restoredTop sz="69448" autoAdjust="0"/>
  </p:normalViewPr>
  <p:slideViewPr>
    <p:cSldViewPr snapToGrid="0" showGuides="1">
      <p:cViewPr varScale="1">
        <p:scale>
          <a:sx n="79" d="100"/>
          <a:sy n="79" d="100"/>
        </p:scale>
        <p:origin x="3828" y="84"/>
      </p:cViewPr>
      <p:guideLst>
        <p:guide orient="horz" pos="2160"/>
        <p:guide pos="3840"/>
        <p:guide pos="2112"/>
        <p:guide pos="5568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2223A-75A2-45BE-BE65-B2F1231400E5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4C9B2-0AB5-44D4-8E96-D767E1280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4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7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이름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김순자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나이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68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세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국적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한국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직업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없음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인구통계자료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전라남도에 거주하는 노인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행동 유형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김순자 씨는 전라남도에 위치한 시골에 거주 중인 노인이다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평소 호흡기 기저질환이 있어 감기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폐렴 등에 자주 걸린다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그렇기에 병원에 가서 자주 진료받기를 원한다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하지만 병원의 특성상 사람이 적은 시골에 없기에 병원을 가려면 시내 쪽으로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시간 이상 이동해야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연세 때문에 오랜 시간 이동하기 힘들어 많은 불편함을 겪고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03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박수연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34세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직업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회사원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거주지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성별</a:t>
            </a:r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여성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인구통계자료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서울에 거주하는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대 여성 회사원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행동 유형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수연 씨는 아침부터 고열과 함께 심한 복통을 느껴 병원에 가고 싶었지만 아직 병원이 열지 않았고 출근을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해야하기에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 약을 먹고 출근을 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하지만 회사에서 상태가 호전되지 않았고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어찌저찌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 버티다가 결국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7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시가 되어서야 퇴근을 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퇴근 후 병원에 갈라고 했지만 이미 문을 닫아 결국 집으로 돌아갔다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새벽에 상태가 더 악화되어 결국 응급실에 갔으며 맹장염 진단을 받았다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이에 수연 씨는 출근 전이나 퇴근 후에 병원이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열려있었다면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 지금보다는 상황이 더 나았을 것이라고 생각했다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니즈와 목적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: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1.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출근 시간 이전이나 퇴근 시간 이후에도 병원 진료를 받을 수 있으면 좋겠다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87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이름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크림슨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나이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33세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국적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미국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IT업계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회사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근무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거주지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캘리포니아주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성별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남성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행동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유형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크림슨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씨는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IT업계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회사에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근무하는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프로그래머이다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그렇기에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평소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많은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시간을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앉아서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업무를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보기에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손목과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목에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통증이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자주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있는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편이다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크림슨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씨는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이와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같은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통증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때문에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병원에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싶어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하나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미국의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비싼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병원비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때문에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병원에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가는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것을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망설인다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니즈와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목적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1.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미국에서는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간단한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진료임에도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진료비가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비싸기에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병원에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자주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가기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어려운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문제점이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해결되었으면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좋겠다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94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제품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서비스의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CVP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1)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사용자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맞춤형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서비스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사용자가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시간과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진료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비용에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구애받지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않고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원하는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때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언제든지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진료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비용과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진료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횟수의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제한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없이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사용할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수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있으며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사용자의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기저질환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특정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약제나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치료에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대한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거부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반응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등의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개인적인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건강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정보들을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고려하여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최적의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대처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방안을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제시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또한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서비스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사용자가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자주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방문하는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병원과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연계하여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해당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정보를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제공하고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필요에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따라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빠른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후속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대처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제공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2)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월정액제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무제한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제공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  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매달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일정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금액을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납부하면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1달간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서비스에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대한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추가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사용료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없이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언제든지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무제한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이용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가능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0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9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사용자가 자신의 건강 상태 대한 정보를 입력하고 카메라와 센서로 신체 촬영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스캔하면 의학 지식과 실제 의료 현장에서 축적된 데이터를 딥러닝 기술을 통해 학습한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AI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가 사용자에게 진단 결과와 후속 대처법을 제공해주는 사용자 맞춤형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AI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의료 서비스 </a:t>
            </a:r>
            <a:endParaRPr lang="ko-KR" alt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1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S: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사용자 맞춤형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폭넓은 진료 범위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신속함과 정확성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W: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복잡한 의료기기를 이용한 진료에 힘듦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촬영 정확도에 따른 오진 가능성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O: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경쟁자의 수가 적음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선구자격의 서비스 제공 시도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의료 서비스 수요 증가 추세</a:t>
            </a:r>
            <a:endParaRPr lang="en-US" dirty="0"/>
          </a:p>
          <a:p>
            <a:endParaRPr lang="en-US" dirty="0"/>
          </a:p>
          <a:p>
            <a:r>
              <a:rPr lang="en-US" dirty="0"/>
              <a:t>T:</a:t>
            </a:r>
            <a:r>
              <a:rPr lang="ko-KR" altLang="en-US" dirty="0"/>
              <a:t>경쟁자의 향후 시장 진출 가능성이 높음 대중들의 </a:t>
            </a:r>
            <a:r>
              <a:rPr lang="en-US" altLang="ko-KR" dirty="0"/>
              <a:t>AI</a:t>
            </a:r>
            <a:r>
              <a:rPr lang="ko-KR" altLang="en-US" dirty="0"/>
              <a:t>에 대한 거부감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9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P : AI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의료 관련 가이드라인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규제 논의 활성화 </a:t>
            </a:r>
            <a:endParaRPr lang="en-US" altLang="ko-KR" sz="1200" dirty="0">
              <a:solidFill>
                <a:srgbClr val="000000"/>
              </a:solidFill>
              <a:effectLst/>
              <a:latin typeface="함초롬바탕"/>
            </a:endParaRP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E :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의료비 지출 증가</a:t>
            </a: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S :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노인 인구 증가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의료 수요의 핵심 연령대 인구의 증가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=&gt;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의료 수요 증가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), Covid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이후 건강에 대한 관심도 증가 </a:t>
            </a:r>
            <a:endParaRPr lang="en-US" sz="1200" dirty="0">
              <a:solidFill>
                <a:srgbClr val="000000"/>
              </a:solidFill>
              <a:effectLst/>
              <a:latin typeface="함초롬바탕"/>
            </a:endParaRP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T : AI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기술 발전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딥러닝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빅데이터 등의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AI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기술에 대한 투자 증가 및 발전 속도 가속화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) </a:t>
            </a:r>
            <a:endParaRPr lang="en-US" sz="1200" dirty="0">
              <a:solidFill>
                <a:srgbClr val="000000"/>
              </a:solidFill>
              <a:effectLst/>
              <a:latin typeface="함초롬바탕"/>
            </a:endParaRPr>
          </a:p>
          <a:p>
            <a:pPr algn="just">
              <a:lnSpc>
                <a:spcPct val="160000"/>
              </a:lnSpc>
            </a:pPr>
            <a:endParaRPr lang="en-US" altLang="en-US" dirty="0">
              <a:solidFill>
                <a:srgbClr val="000000"/>
              </a:solidFill>
              <a:latin typeface="함초롬바탕"/>
            </a:endParaRPr>
          </a:p>
          <a:p>
            <a:pPr algn="just">
              <a:lnSpc>
                <a:spcPct val="160000"/>
              </a:lnSpc>
            </a:pP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내부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환경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분석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    1)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소프트웨어와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의료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분야에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한정하여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활동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지속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    2)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사소한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가벼운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질환까지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진료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가능한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서비스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(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장점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)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    3)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사용자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맞춤형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서비스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(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장점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)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    4)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직접적인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치료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제공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X.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진료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분석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후속대처법만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제공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단점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) 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      -&gt;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의료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기관과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협력하여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병원에서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더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정밀한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재검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처방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약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등을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빠르게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제공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받을수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있게끔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프로토콜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구축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 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6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</a:pP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경쟁자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 1)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굿닥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병원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찾기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어플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), 눔(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비만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관련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다이어트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어플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),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노울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혈액검사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키트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)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등의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기업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 -&gt;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간접경쟁자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but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카메라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스캐너를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통한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진료의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한계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보완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혹은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진료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후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대처방안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    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제공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등의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목적으로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상호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연계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가능성이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높음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(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규합전략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)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 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 2)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뷰노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루닛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인실리코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Insilico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),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Owkin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등의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기업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    -&gt;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현재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암,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뇌질환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같은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심각한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특정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질환을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진단해주는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AI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의료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서비스를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개발했거나</a:t>
            </a:r>
            <a:endParaRPr lang="en-US" altLang="en-US" dirty="0">
              <a:solidFill>
                <a:srgbClr val="000000"/>
              </a:solidFill>
              <a:latin typeface="함초롬바탕"/>
            </a:endParaRPr>
          </a:p>
          <a:p>
            <a:pPr algn="just">
              <a:lnSpc>
                <a:spcPct val="160000"/>
              </a:lnSpc>
            </a:pP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 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연구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중.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차후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질병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진단의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범위를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넓힌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AI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서비스를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구축할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경우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직접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경쟁의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함초롬바탕"/>
              </a:rPr>
              <a:t>대상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자가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될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가능성이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높음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. (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직접경쟁자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함초롬바탕"/>
              </a:rPr>
              <a:t>정공전략</a:t>
            </a:r>
            <a:r>
              <a:rPr lang="en-US" altLang="en-US" dirty="0">
                <a:solidFill>
                  <a:srgbClr val="000000"/>
                </a:solidFill>
                <a:latin typeface="함초롬바탕"/>
              </a:rPr>
              <a:t>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5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고객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세분화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및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표적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시장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연령에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의한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세분화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(+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국가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지리적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행동적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요인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)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 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 10, 20대 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가장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건강한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연령대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규칙적인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운동을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하는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경향이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있음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의료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서비스에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대한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관심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혹은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수요가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적음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　  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 30, 40대 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직장인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연령대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야근과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각종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업무로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건강에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이상이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생기기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시작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운동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부족이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심한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연령대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 50대 : 암,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심장질환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등의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고위험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질병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발병이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급격하게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증가하는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연령대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의료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서비스에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대한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수요가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증가하기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시작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건강에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민감하게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반응하기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시작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노후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준비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　60대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이상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신체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노화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가속화에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따른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각종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질병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발병률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급증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각종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가장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높은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의료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서비스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소비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연령대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질병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발견과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치료가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생사를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결정하는데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매우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중요함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6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　 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의료기관이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상대적으로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부족하거나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접근성이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좋지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않은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시골이나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도시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외곽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같은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곳은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의료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서비스를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제대로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누리기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힘듦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.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 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직장인들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대학생들은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각각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직장일과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학업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때문에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바뻐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병원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진료를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받으러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갈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시간이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부족하기에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정확한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진단뿐만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아니라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신속한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진료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역시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원하고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있다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87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핑크색 막대 그래프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: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명목상의 진찰료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환율만 반영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(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말 그대로 진료비 그 자체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)</a:t>
            </a:r>
            <a:endParaRPr lang="ko-KR" altLang="en-US" sz="1800" kern="100" spc="0" dirty="0">
              <a:solidFill>
                <a:srgbClr val="000000"/>
              </a:solidFill>
              <a:effectLst/>
              <a:latin typeface="Malgun Gothic" panose="020B0503020000020004" pitchFamily="34" charset="-127"/>
            </a:endParaRPr>
          </a:p>
          <a:p>
            <a:pPr marL="0" marR="0" indent="0" algn="just" fontAlgn="base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보라색 막대 그래프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: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실질 구매력 반영 진료비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(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각 국가마다 환율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+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물가지수까지 반영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)</a:t>
            </a:r>
            <a:endParaRPr lang="ko-KR" altLang="en-US" sz="1800" kern="100" spc="0" dirty="0">
              <a:solidFill>
                <a:srgbClr val="000000"/>
              </a:solidFill>
              <a:effectLst/>
              <a:latin typeface="Malgun Gothic" panose="020B0503020000020004" pitchFamily="34" charset="-127"/>
            </a:endParaRPr>
          </a:p>
          <a:p>
            <a:pPr marL="0" marR="0" indent="0" algn="just" fontAlgn="base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“재진 진찰료의 경우는 환율만 단순 적용하면 미국이 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8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만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1598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원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캐나다 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3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만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2557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원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프랑스 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3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만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2466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원으로 한국 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1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만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950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원보다 높았다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. PPPs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를 적용하면 미국은 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6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만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3236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원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프랑스는 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2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만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7841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원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캐나다는 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2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만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6191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원으로 환율 적용 수치보다는 격차가 줄었지만 한국 재진 진찰료인 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6135</a:t>
            </a:r>
            <a:r>
              <a:rPr lang="ko-KR" altLang="en-US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원과의 차이는 여전했다</a:t>
            </a:r>
            <a:r>
              <a:rPr lang="en-US" altLang="ko-KR" sz="1800" kern="100" spc="0" dirty="0">
                <a:solidFill>
                  <a:srgbClr val="222222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.”</a:t>
            </a:r>
            <a:endParaRPr lang="ko-KR" altLang="en-US" sz="1800" kern="100" spc="0" dirty="0">
              <a:solidFill>
                <a:srgbClr val="000000"/>
              </a:solidFill>
              <a:effectLst/>
              <a:latin typeface="Malgun Gothic" panose="020B0503020000020004" pitchFamily="34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HCR Dotum" panose="020B0604000101010101" pitchFamily="34" charset="-128"/>
              <a:ea typeface="HCR Dotum" panose="020B0604000101010101" pitchFamily="34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HCR Dotum" panose="020B0604000101010101" pitchFamily="34" charset="-128"/>
              <a:ea typeface="HCR Dotum" panose="020B0604000101010101" pitchFamily="34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파란색 막대 그래프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: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공보험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우리나라로 치면 국민건강보험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필수 보험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소유자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회색 막대 그래프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사보험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개인이 따로 가입한 보험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소유자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독일의 경우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기본적으로 큰 병원이든 작은 병원이든지 간에 진료를 위해 사전에 미리 예약을 하고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가야하는데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 문제는 이 예약을 하기 위한 대기시간이 종종 길다는 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맨 위에서부터 차례대로 대기시간 없이 바로 진료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일 후 진료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2 ~ 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일 후 진료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주 후 진료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주 후 진료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주 이후 진료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아래 두 항목은 상관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X)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=&gt;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위 통계에서 볼 수 있듯이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예약을 위해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주 이상이 걸리는 경우가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40%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이상이며 이는 신속한 의료 서비스를 제공받는 것이 다소 힘들다는 걸 시사함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자료 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: KBV (‘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국립 법정 건강 보험 의사 협회‘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R Dotum" panose="020B0604000101010101" pitchFamily="34" charset="-128"/>
                <a:ea typeface="HCR Dotum" panose="020B0604000101010101" pitchFamily="34" charset="-128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32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표적 시장 </a:t>
            </a:r>
            <a:endParaRPr lang="ko-KR" altLang="en-US" dirty="0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  </a:t>
            </a:r>
            <a:endParaRPr lang="ko-KR" altLang="en-US" dirty="0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   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1)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건강한 노후를 준비하기 위해 건강관리에 관심을 보이는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50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대 근로자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퇴직자</a:t>
            </a:r>
            <a:endParaRPr lang="ko-KR" altLang="en-US" dirty="0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   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2)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신속하고 저렴한 진료를 원하는 서구권 국가의 의료 서비스 수요자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북미 지역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서유         럽 등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)</a:t>
            </a:r>
            <a:endParaRPr lang="ko-KR" altLang="en-US" dirty="0">
              <a:effectLst/>
            </a:endParaRPr>
          </a:p>
          <a:p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   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3)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의료 시설 접근이 힘든 지역에 사는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함초롬바탕"/>
              </a:rPr>
              <a:t>60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함초롬바탕"/>
              </a:rPr>
              <a:t>대 이상 노인</a:t>
            </a:r>
            <a:endParaRPr lang="en-US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표적시장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평소에 건강에 대한 문제가 잦으면서 의료시설 접근성에 취약한 곳에 거주하는 장년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노년층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(50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대 이상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진료비가 비싸고 진료 대기기간이 긴 미국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독일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스위스 등의 서구국가의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대 이상 소비자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직장일로 바빠 병원에 갈 시간이 없는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대 이상 직장인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4C9B2-0AB5-44D4-8E96-D767E12804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9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9E67-2A8A-3B30-9EC1-8CC2BD05D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32674-8C58-BC26-D69B-66D718D79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BEF08-5A22-AD73-3AD1-41024E8B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5ACC-F220-4268-B7BD-B81C8985E39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E1473-64F5-DE90-6E97-B7924964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1F2DA-F93C-B4D9-7988-780F852F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C4A6-A063-4196-9D50-7228C475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8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4BBCA-2BDA-5D9E-AEFE-D2323ECD1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EE6BD-F307-1258-EF53-698ADBE59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DD13D-E65B-64BB-03B7-F7E88EFC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5ACC-F220-4268-B7BD-B81C8985E39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7A976-4D29-5CBB-6A8B-5882CADE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08703-9887-B5CB-E4E7-06DCDE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C4A6-A063-4196-9D50-7228C475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1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A3B6D-5E68-7B22-55EF-5D84322AC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E01D2-11C6-D44A-739A-F2E7E748C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2CFE5-4425-854D-C9D0-EAE391AC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5ACC-F220-4268-B7BD-B81C8985E39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F2645-4BAF-D00A-C463-1C4D9584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61054-711B-735D-4172-AC9D09F3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C4A6-A063-4196-9D50-7228C475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1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13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9A28-1BD0-12D9-81BF-42894963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EDE29-5CF9-CA51-78FE-996EEFB67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4DBF-DD8B-65B2-0BC8-5C6FDB35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5ACC-F220-4268-B7BD-B81C8985E39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AA0FC-F841-686B-E3EC-80E265F77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716D5-8E10-6BB0-68D9-5FD7CE4F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C4A6-A063-4196-9D50-7228C475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5534-705C-C202-ADB8-B538DB27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DD0D1-D3AC-7D59-7D24-4520FD4BE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A4BD-4875-5139-6B9D-5E71BE441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E14B0-4F01-A171-304C-F4220EE6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5ACC-F220-4268-B7BD-B81C8985E39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A849E-E6BC-E487-1E50-A6604F9A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3E756-6E49-3D96-46F0-D3F7C356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C4A6-A063-4196-9D50-7228C475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4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A3DB-7F25-4764-F6B0-07680BB8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1E6E8-EF97-A41F-A70E-1ECB889DC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5953-369A-18AA-D9DB-7707E6EDB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1EE53-3428-D50A-6366-054F7AD44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461D2-B40D-5BDE-4551-C9DC7EBC5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FE0C2A-DE88-EBE3-97F6-9D5C428D3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5ACC-F220-4268-B7BD-B81C8985E39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27F42-A8AD-9F6E-C27A-52C3E3A8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FCEB0-D1D9-C26D-B945-78B3292C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C4A6-A063-4196-9D50-7228C475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5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DD7D-970F-235E-A237-F9796C84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C64F8B-F1D6-61CC-308F-F2590294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5ACC-F220-4268-B7BD-B81C8985E39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EA5F9-73A2-28CA-E511-4389C908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BC3D3-1E87-E9B8-686A-A566B0D8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C4A6-A063-4196-9D50-7228C475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2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280E4-05F8-8468-7617-F48DEFDAA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5ACC-F220-4268-B7BD-B81C8985E39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4876A-A965-29C6-46BD-A1A5CC6F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EB3EE-AA28-F33D-8A62-4D37BF25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C4A6-A063-4196-9D50-7228C475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8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BF35-99FC-8FEF-5626-E8FBF624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8E2BD-9C76-09F7-08C2-859B5467C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A5F56-0C8C-B645-81B5-150B711BB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55DEC-C1C3-CD5D-D9AD-50B9CD2E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5ACC-F220-4268-B7BD-B81C8985E39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E6976-7F89-7B3D-2700-98937094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A2342-A80C-045E-5FDB-8AAF168C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C4A6-A063-4196-9D50-7228C475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0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29D7-4553-3D15-FD02-9D970905B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0F0C85-7700-A753-5987-672E19186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84D08-B76B-601B-872E-2E3A6F397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63CC0-72CE-25DF-2129-F871E0FD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5ACC-F220-4268-B7BD-B81C8985E39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B9530-E62B-AD15-1F62-08DA2F7D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244C5-9491-1CFC-5E9B-B4120388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C4A6-A063-4196-9D50-7228C475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1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96D8F-AC7C-E4A9-B295-627C8E0D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AD3D4-126F-9733-214F-565C58B77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E1F1E-FB86-9730-0505-DEEDACC06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D5ACC-F220-4268-B7BD-B81C8985E39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66DB3-E219-31E5-F39F-6D2B3982D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BA773-A7C2-C63B-312A-9E6738B04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DC4A6-A063-4196-9D50-7228C475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2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18" Type="http://schemas.openxmlformats.org/officeDocument/2006/relationships/image" Target="../media/image14.png"/><Relationship Id="rId26" Type="http://schemas.openxmlformats.org/officeDocument/2006/relationships/image" Target="../media/image39.png"/><Relationship Id="rId3" Type="http://schemas.openxmlformats.org/officeDocument/2006/relationships/image" Target="../media/image2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4.wdp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4.png"/><Relationship Id="rId24" Type="http://schemas.openxmlformats.org/officeDocument/2006/relationships/image" Target="../media/image37.png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23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Relationship Id="rId22" Type="http://schemas.openxmlformats.org/officeDocument/2006/relationships/image" Target="../media/image35.png"/><Relationship Id="rId27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, iPod, 벡터그래픽이(가) 표시된 사진&#10;&#10;자동 생성된 설명">
            <a:extLst>
              <a:ext uri="{FF2B5EF4-FFF2-40B4-BE49-F238E27FC236}">
                <a16:creationId xmlns:a16="http://schemas.microsoft.com/office/drawing/2014/main" id="{0E0F6A40-412E-AD08-92D5-C4AB8451434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985" y="270277"/>
            <a:ext cx="8412482" cy="8412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40BA46-E885-9F46-8644-FDE73CDE7F54}"/>
              </a:ext>
            </a:extLst>
          </p:cNvPr>
          <p:cNvSpPr txBox="1"/>
          <p:nvPr/>
        </p:nvSpPr>
        <p:spPr>
          <a:xfrm>
            <a:off x="5740559" y="4858992"/>
            <a:ext cx="5741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AI </a:t>
            </a:r>
            <a:r>
              <a:rPr lang="ko-KR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맞춤형</a:t>
            </a:r>
            <a:endParaRPr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  <a:p>
            <a:pPr algn="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rPr>
              <a:t>모바일 의료 지원 서비스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66AE8-22F0-3F10-9124-FDFD3B833552}"/>
              </a:ext>
            </a:extLst>
          </p:cNvPr>
          <p:cNvSpPr txBox="1"/>
          <p:nvPr/>
        </p:nvSpPr>
        <p:spPr>
          <a:xfrm>
            <a:off x="5682503" y="4559350"/>
            <a:ext cx="5741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내 손 안의 병원</a:t>
            </a:r>
            <a:endParaRPr lang="en-US" sz="2000" dirty="0"/>
          </a:p>
        </p:txBody>
      </p:sp>
      <p:pic>
        <p:nvPicPr>
          <p:cNvPr id="6" name="그림 5" descr="텍스트, iPod, 벡터그래픽이(가) 표시된 사진&#10;&#10;자동 생성된 설명">
            <a:extLst>
              <a:ext uri="{FF2B5EF4-FFF2-40B4-BE49-F238E27FC236}">
                <a16:creationId xmlns:a16="http://schemas.microsoft.com/office/drawing/2014/main" id="{5D83ACBA-8E6F-7558-37F8-32AF1E43E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385" y="117877"/>
            <a:ext cx="8412482" cy="84124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7BD6FA-6C6A-CAB1-1414-60EB45AD63E9}"/>
              </a:ext>
            </a:extLst>
          </p:cNvPr>
          <p:cNvSpPr/>
          <p:nvPr/>
        </p:nvSpPr>
        <p:spPr>
          <a:xfrm>
            <a:off x="2090739" y="1097338"/>
            <a:ext cx="2752724" cy="42915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49E1DF-F71B-8CE8-0822-D3F6182567B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464" y="2650591"/>
            <a:ext cx="1502358" cy="150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3F318B-2496-227B-B126-9FC451C50B3A}"/>
              </a:ext>
            </a:extLst>
          </p:cNvPr>
          <p:cNvSpPr txBox="1"/>
          <p:nvPr/>
        </p:nvSpPr>
        <p:spPr>
          <a:xfrm>
            <a:off x="3631830" y="50029"/>
            <a:ext cx="841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pPr algn="r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김민서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|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김민채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자료 조사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|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김준섭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(ppt) </a:t>
            </a:r>
          </a:p>
          <a:p>
            <a:pPr algn="r"/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이상윤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|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이주영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퍼소나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시나리오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|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지주원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(BM)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8268F34-07F2-25B3-9FC5-0DCA3A6B27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22" y="2592535"/>
            <a:ext cx="1502358" cy="150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B7F85-99BA-65C1-C437-929110E1CD43}"/>
              </a:ext>
            </a:extLst>
          </p:cNvPr>
          <p:cNvSpPr txBox="1"/>
          <p:nvPr/>
        </p:nvSpPr>
        <p:spPr>
          <a:xfrm>
            <a:off x="475938" y="173620"/>
            <a:ext cx="2811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/>
              <a:t>퍼소나 시나리오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CEDD0-D51D-6C10-53A9-1D008165338A}"/>
              </a:ext>
            </a:extLst>
          </p:cNvPr>
          <p:cNvSpPr txBox="1"/>
          <p:nvPr/>
        </p:nvSpPr>
        <p:spPr>
          <a:xfrm>
            <a:off x="475938" y="1746750"/>
            <a:ext cx="61201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“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폐렴에 걸려 자주 병원에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가고 싶지만 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너무 멀어</a:t>
            </a: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”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EFBD72-492B-5973-2549-CF1F1077849D}"/>
              </a:ext>
            </a:extLst>
          </p:cNvPr>
          <p:cNvSpPr/>
          <p:nvPr/>
        </p:nvSpPr>
        <p:spPr>
          <a:xfrm>
            <a:off x="7451203" y="0"/>
            <a:ext cx="4740797" cy="68580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1100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43" descr="Icon&#10;&#10;Description automatically generated">
            <a:extLst>
              <a:ext uri="{FF2B5EF4-FFF2-40B4-BE49-F238E27FC236}">
                <a16:creationId xmlns:a16="http://schemas.microsoft.com/office/drawing/2014/main" id="{2DC68A84-AE02-508E-E09A-53BF12A76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008" y="866287"/>
            <a:ext cx="4875192" cy="4875188"/>
          </a:xfrm>
          <a:prstGeom prst="rect">
            <a:avLst/>
          </a:prstGeom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DF5BBF14-9ACD-8480-D89E-6621AA24662A}"/>
              </a:ext>
            </a:extLst>
          </p:cNvPr>
          <p:cNvSpPr/>
          <p:nvPr/>
        </p:nvSpPr>
        <p:spPr>
          <a:xfrm>
            <a:off x="7451202" y="0"/>
            <a:ext cx="4740797" cy="68580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1100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B6C56-ED63-3B13-C250-5443B18B9051}"/>
              </a:ext>
            </a:extLst>
          </p:cNvPr>
          <p:cNvSpPr txBox="1"/>
          <p:nvPr/>
        </p:nvSpPr>
        <p:spPr>
          <a:xfrm>
            <a:off x="4795881" y="4906905"/>
            <a:ext cx="2138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이름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김순자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68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국적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한국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거주지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전라남도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직업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무직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F99C4B-717E-DFA6-2E8F-C8E0D53D5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5" y="3304031"/>
            <a:ext cx="2237445" cy="2237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6C48E4-7D85-D663-5859-E7701192EB06}"/>
              </a:ext>
            </a:extLst>
          </p:cNvPr>
          <p:cNvSpPr txBox="1"/>
          <p:nvPr/>
        </p:nvSpPr>
        <p:spPr>
          <a:xfrm>
            <a:off x="1313358" y="5590652"/>
            <a:ext cx="1710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지역 무관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302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1C199-8D54-A103-4C55-90B6DBA09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18" y="990905"/>
            <a:ext cx="4876190" cy="487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9B7F85-99BA-65C1-C437-929110E1CD43}"/>
              </a:ext>
            </a:extLst>
          </p:cNvPr>
          <p:cNvSpPr txBox="1"/>
          <p:nvPr/>
        </p:nvSpPr>
        <p:spPr>
          <a:xfrm>
            <a:off x="475938" y="173620"/>
            <a:ext cx="2811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/>
              <a:t>퍼소나 시나리오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EFBD72-492B-5973-2549-CF1F1077849D}"/>
              </a:ext>
            </a:extLst>
          </p:cNvPr>
          <p:cNvSpPr/>
          <p:nvPr/>
        </p:nvSpPr>
        <p:spPr>
          <a:xfrm>
            <a:off x="7451203" y="0"/>
            <a:ext cx="4740797" cy="68580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1100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9FF10-3286-17DF-BD41-BC0391E31829}"/>
              </a:ext>
            </a:extLst>
          </p:cNvPr>
          <p:cNvSpPr txBox="1"/>
          <p:nvPr/>
        </p:nvSpPr>
        <p:spPr>
          <a:xfrm>
            <a:off x="4795881" y="4906905"/>
            <a:ext cx="2145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이름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박수연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(34)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국적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한국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거주지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서울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직업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회사원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8D703-7B14-9F87-735A-20FA5725F6C1}"/>
              </a:ext>
            </a:extLst>
          </p:cNvPr>
          <p:cNvSpPr txBox="1"/>
          <p:nvPr/>
        </p:nvSpPr>
        <p:spPr>
          <a:xfrm>
            <a:off x="475938" y="1746750"/>
            <a:ext cx="61201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“</a:t>
            </a:r>
            <a:r>
              <a:rPr lang="ko-KR" altLang="en-US" sz="4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복통이 있어 병원을 가고</a:t>
            </a:r>
            <a:endParaRPr lang="en-US" altLang="ko-KR" sz="40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lang="ko-KR" altLang="en-US" sz="4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싶지만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시간</a:t>
            </a:r>
            <a:r>
              <a:rPr lang="ko-KR" altLang="en-US" sz="4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없어</a:t>
            </a: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”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673745-AFC5-6852-515E-7EB8D8656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06" y="3542706"/>
            <a:ext cx="2023562" cy="2023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DD6908-D586-F45A-9EC9-CE090651476B}"/>
              </a:ext>
            </a:extLst>
          </p:cNvPr>
          <p:cNvSpPr txBox="1"/>
          <p:nvPr/>
        </p:nvSpPr>
        <p:spPr>
          <a:xfrm>
            <a:off x="1313358" y="5590652"/>
            <a:ext cx="1710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시간 무관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625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05F55FD-17BF-9B3C-B0CE-B99DD0D80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23" y="990905"/>
            <a:ext cx="4876190" cy="487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9B7F85-99BA-65C1-C437-929110E1CD43}"/>
              </a:ext>
            </a:extLst>
          </p:cNvPr>
          <p:cNvSpPr txBox="1"/>
          <p:nvPr/>
        </p:nvSpPr>
        <p:spPr>
          <a:xfrm>
            <a:off x="475938" y="173620"/>
            <a:ext cx="2811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/>
              <a:t>퍼소나 시나리오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EFBD72-492B-5973-2549-CF1F1077849D}"/>
              </a:ext>
            </a:extLst>
          </p:cNvPr>
          <p:cNvSpPr/>
          <p:nvPr/>
        </p:nvSpPr>
        <p:spPr>
          <a:xfrm>
            <a:off x="6626269" y="0"/>
            <a:ext cx="5565732" cy="6858000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1100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28019-B4F4-D5FC-06F3-F8CE48D65E0A}"/>
              </a:ext>
            </a:extLst>
          </p:cNvPr>
          <p:cNvSpPr txBox="1"/>
          <p:nvPr/>
        </p:nvSpPr>
        <p:spPr>
          <a:xfrm>
            <a:off x="4795882" y="4906906"/>
            <a:ext cx="2145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이름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|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크림슨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(33)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국적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|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미국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거주지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캘리포니아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직업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개발자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AE925-BAB9-573E-4C4D-32CB987C065F}"/>
              </a:ext>
            </a:extLst>
          </p:cNvPr>
          <p:cNvSpPr txBox="1"/>
          <p:nvPr/>
        </p:nvSpPr>
        <p:spPr>
          <a:xfrm>
            <a:off x="475938" y="1746750"/>
            <a:ext cx="61201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“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손목이랑 목이 아파도</a:t>
            </a:r>
            <a:endParaRPr lang="en-US" altLang="ko-KR" sz="40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병원비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너무 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비싸</a:t>
            </a: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”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F5C27-D774-BE42-3D88-A21B0B7D8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54" y="3446914"/>
            <a:ext cx="2185065" cy="2185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AC8BC-9797-614E-1246-8B2A61EECCAF}"/>
              </a:ext>
            </a:extLst>
          </p:cNvPr>
          <p:cNvSpPr txBox="1"/>
          <p:nvPr/>
        </p:nvSpPr>
        <p:spPr>
          <a:xfrm>
            <a:off x="898830" y="5590652"/>
            <a:ext cx="2539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저렴한 구독료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141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123796-660B-AC0A-ED54-14F8AC783F1F}"/>
              </a:ext>
            </a:extLst>
          </p:cNvPr>
          <p:cNvSpPr txBox="1"/>
          <p:nvPr/>
        </p:nvSpPr>
        <p:spPr>
          <a:xfrm>
            <a:off x="475938" y="173620"/>
            <a:ext cx="2811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 dirty="0"/>
              <a:t>서비스 </a:t>
            </a:r>
            <a:r>
              <a:rPr lang="en-US" altLang="ko-KR" dirty="0"/>
              <a:t>CVP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7288D8-B906-2573-4089-F0ECD7A922BC}"/>
              </a:ext>
            </a:extLst>
          </p:cNvPr>
          <p:cNvSpPr/>
          <p:nvPr/>
        </p:nvSpPr>
        <p:spPr>
          <a:xfrm>
            <a:off x="495147" y="758395"/>
            <a:ext cx="1120170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F3C53-4DD7-B2A8-967F-55606257B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10" y="2286000"/>
            <a:ext cx="2286000" cy="228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FAA943-75E7-A201-688C-EB19232B3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388889"/>
            <a:ext cx="1463040" cy="14630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9AD052-80F7-D1CD-A8B2-4D6A643B8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119389"/>
            <a:ext cx="1463040" cy="14630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DD9987-83D2-53D8-415F-88EA8AD0626C}"/>
              </a:ext>
            </a:extLst>
          </p:cNvPr>
          <p:cNvSpPr txBox="1"/>
          <p:nvPr/>
        </p:nvSpPr>
        <p:spPr>
          <a:xfrm>
            <a:off x="3094748" y="4621125"/>
            <a:ext cx="267092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사용자 맞춤형</a:t>
            </a:r>
            <a:endParaRPr lang="en-US" sz="32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3C332-9B5F-F8FA-1FF8-C16F8200F911}"/>
              </a:ext>
            </a:extLst>
          </p:cNvPr>
          <p:cNvSpPr txBox="1"/>
          <p:nvPr/>
        </p:nvSpPr>
        <p:spPr>
          <a:xfrm>
            <a:off x="784007" y="5582429"/>
            <a:ext cx="13580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병원과 연계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752126-5D2A-6675-08C8-448BA380F393}"/>
              </a:ext>
            </a:extLst>
          </p:cNvPr>
          <p:cNvSpPr txBox="1"/>
          <p:nvPr/>
        </p:nvSpPr>
        <p:spPr>
          <a:xfrm>
            <a:off x="673401" y="2931661"/>
            <a:ext cx="15792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개인정보 기반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B5C286-9456-E277-1AE1-E7AB99A99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72" y="1891809"/>
            <a:ext cx="3030026" cy="30300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5592C2-3FD5-1CE7-67A6-97329C610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879" y="983502"/>
            <a:ext cx="1280160" cy="1280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3C19D7-DA23-E588-D9B8-1A1F3F21E6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879" y="2812258"/>
            <a:ext cx="1280160" cy="1280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DB09BB-9567-0336-0BDD-18909A19E71A}"/>
              </a:ext>
            </a:extLst>
          </p:cNvPr>
          <p:cNvSpPr txBox="1"/>
          <p:nvPr/>
        </p:nvSpPr>
        <p:spPr>
          <a:xfrm>
            <a:off x="6336511" y="4621125"/>
            <a:ext cx="279114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월 정액 무제한</a:t>
            </a:r>
            <a:endParaRPr lang="en-US" sz="32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50E03A-BDAA-1CC2-1958-0C85EBF3AC61}"/>
              </a:ext>
            </a:extLst>
          </p:cNvPr>
          <p:cNvSpPr txBox="1"/>
          <p:nvPr/>
        </p:nvSpPr>
        <p:spPr>
          <a:xfrm>
            <a:off x="9939320" y="2266311"/>
            <a:ext cx="15792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저렴한 구독료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CAFE38-372E-7DD5-6876-818D13B4583A}"/>
              </a:ext>
            </a:extLst>
          </p:cNvPr>
          <p:cNvSpPr txBox="1"/>
          <p:nvPr/>
        </p:nvSpPr>
        <p:spPr>
          <a:xfrm>
            <a:off x="10160534" y="4119389"/>
            <a:ext cx="113685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지역 무관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6524780-BCEE-C261-1B2C-EDD82011FA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879" y="4671601"/>
            <a:ext cx="1280160" cy="12801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0B2C77-EBF9-9F2F-92D4-1B4BFB5D71B0}"/>
              </a:ext>
            </a:extLst>
          </p:cNvPr>
          <p:cNvSpPr txBox="1"/>
          <p:nvPr/>
        </p:nvSpPr>
        <p:spPr>
          <a:xfrm>
            <a:off x="10160534" y="6028146"/>
            <a:ext cx="113685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시간 무관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051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1FCAC1D8-B2F0-6E95-F2C5-B35E2B5A08E7}"/>
              </a:ext>
            </a:extLst>
          </p:cNvPr>
          <p:cNvGrpSpPr/>
          <p:nvPr/>
        </p:nvGrpSpPr>
        <p:grpSpPr>
          <a:xfrm rot="10800000">
            <a:off x="7524595" y="2704634"/>
            <a:ext cx="4172258" cy="2157590"/>
            <a:chOff x="475939" y="2704634"/>
            <a:chExt cx="4172258" cy="2157590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3414318-4DBD-212F-EE38-B947AA4D9BD5}"/>
                </a:ext>
              </a:extLst>
            </p:cNvPr>
            <p:cNvSpPr/>
            <p:nvPr/>
          </p:nvSpPr>
          <p:spPr>
            <a:xfrm>
              <a:off x="1076327" y="2704634"/>
              <a:ext cx="3571870" cy="2157590"/>
            </a:xfrm>
            <a:custGeom>
              <a:avLst/>
              <a:gdLst>
                <a:gd name="connsiteX0" fmla="*/ 6865 w 3571870"/>
                <a:gd name="connsiteY0" fmla="*/ 0 h 2157590"/>
                <a:gd name="connsiteX1" fmla="*/ 3346855 w 3571870"/>
                <a:gd name="connsiteY1" fmla="*/ 0 h 2157590"/>
                <a:gd name="connsiteX2" fmla="*/ 3571870 w 3571870"/>
                <a:gd name="connsiteY2" fmla="*/ 225015 h 2157590"/>
                <a:gd name="connsiteX3" fmla="*/ 3571870 w 3571870"/>
                <a:gd name="connsiteY3" fmla="*/ 1932575 h 2157590"/>
                <a:gd name="connsiteX4" fmla="*/ 3346855 w 3571870"/>
                <a:gd name="connsiteY4" fmla="*/ 2157590 h 2157590"/>
                <a:gd name="connsiteX5" fmla="*/ 0 w 3571870"/>
                <a:gd name="connsiteY5" fmla="*/ 2157590 h 2157590"/>
                <a:gd name="connsiteX6" fmla="*/ 0 w 3571870"/>
                <a:gd name="connsiteY6" fmla="*/ 2149286 h 2157590"/>
                <a:gd name="connsiteX7" fmla="*/ 6865 w 3571870"/>
                <a:gd name="connsiteY7" fmla="*/ 2149286 h 215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1870" h="2157590">
                  <a:moveTo>
                    <a:pt x="6865" y="0"/>
                  </a:moveTo>
                  <a:lnTo>
                    <a:pt x="3346855" y="0"/>
                  </a:lnTo>
                  <a:cubicBezTo>
                    <a:pt x="3471127" y="0"/>
                    <a:pt x="3571870" y="100743"/>
                    <a:pt x="3571870" y="225015"/>
                  </a:cubicBezTo>
                  <a:lnTo>
                    <a:pt x="3571870" y="1932575"/>
                  </a:lnTo>
                  <a:cubicBezTo>
                    <a:pt x="3571870" y="2056847"/>
                    <a:pt x="3471127" y="2157590"/>
                    <a:pt x="3346855" y="2157590"/>
                  </a:cubicBezTo>
                  <a:lnTo>
                    <a:pt x="0" y="2157590"/>
                  </a:lnTo>
                  <a:lnTo>
                    <a:pt x="0" y="2149286"/>
                  </a:lnTo>
                  <a:lnTo>
                    <a:pt x="6865" y="2149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4DC09CC-AFD0-2DA2-2197-74FF2580D320}"/>
                </a:ext>
              </a:extLst>
            </p:cNvPr>
            <p:cNvSpPr/>
            <p:nvPr/>
          </p:nvSpPr>
          <p:spPr>
            <a:xfrm>
              <a:off x="475939" y="2704634"/>
              <a:ext cx="562287" cy="2157590"/>
            </a:xfrm>
            <a:custGeom>
              <a:avLst/>
              <a:gdLst>
                <a:gd name="connsiteX0" fmla="*/ 225015 w 562287"/>
                <a:gd name="connsiteY0" fmla="*/ 0 h 2157590"/>
                <a:gd name="connsiteX1" fmla="*/ 561535 w 562287"/>
                <a:gd name="connsiteY1" fmla="*/ 0 h 2157590"/>
                <a:gd name="connsiteX2" fmla="*/ 561535 w 562287"/>
                <a:gd name="connsiteY2" fmla="*/ 2149286 h 2157590"/>
                <a:gd name="connsiteX3" fmla="*/ 562287 w 562287"/>
                <a:gd name="connsiteY3" fmla="*/ 2149286 h 2157590"/>
                <a:gd name="connsiteX4" fmla="*/ 562287 w 562287"/>
                <a:gd name="connsiteY4" fmla="*/ 2157590 h 2157590"/>
                <a:gd name="connsiteX5" fmla="*/ 225015 w 562287"/>
                <a:gd name="connsiteY5" fmla="*/ 2157590 h 2157590"/>
                <a:gd name="connsiteX6" fmla="*/ 0 w 562287"/>
                <a:gd name="connsiteY6" fmla="*/ 1932575 h 2157590"/>
                <a:gd name="connsiteX7" fmla="*/ 0 w 562287"/>
                <a:gd name="connsiteY7" fmla="*/ 225015 h 2157590"/>
                <a:gd name="connsiteX8" fmla="*/ 225015 w 562287"/>
                <a:gd name="connsiteY8" fmla="*/ 0 h 215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287" h="2157590">
                  <a:moveTo>
                    <a:pt x="225015" y="0"/>
                  </a:moveTo>
                  <a:lnTo>
                    <a:pt x="561535" y="0"/>
                  </a:lnTo>
                  <a:lnTo>
                    <a:pt x="561535" y="2149286"/>
                  </a:lnTo>
                  <a:lnTo>
                    <a:pt x="562287" y="2149286"/>
                  </a:lnTo>
                  <a:lnTo>
                    <a:pt x="562287" y="2157590"/>
                  </a:lnTo>
                  <a:lnTo>
                    <a:pt x="225015" y="2157590"/>
                  </a:lnTo>
                  <a:cubicBezTo>
                    <a:pt x="100743" y="2157590"/>
                    <a:pt x="0" y="2056847"/>
                    <a:pt x="0" y="1932575"/>
                  </a:cubicBezTo>
                  <a:lnTo>
                    <a:pt x="0" y="225015"/>
                  </a:lnTo>
                  <a:cubicBezTo>
                    <a:pt x="0" y="100743"/>
                    <a:pt x="100743" y="0"/>
                    <a:pt x="225015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295D93-7DD5-293A-979B-6D187A31BED6}"/>
              </a:ext>
            </a:extLst>
          </p:cNvPr>
          <p:cNvGrpSpPr/>
          <p:nvPr/>
        </p:nvGrpSpPr>
        <p:grpSpPr>
          <a:xfrm>
            <a:off x="475938" y="2704633"/>
            <a:ext cx="4172258" cy="2157590"/>
            <a:chOff x="475939" y="2704634"/>
            <a:chExt cx="4172258" cy="2157590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516450A-5195-1623-27C9-C1FA5978DA3D}"/>
                </a:ext>
              </a:extLst>
            </p:cNvPr>
            <p:cNvSpPr/>
            <p:nvPr/>
          </p:nvSpPr>
          <p:spPr>
            <a:xfrm>
              <a:off x="1076327" y="2704634"/>
              <a:ext cx="3571870" cy="2157590"/>
            </a:xfrm>
            <a:custGeom>
              <a:avLst/>
              <a:gdLst>
                <a:gd name="connsiteX0" fmla="*/ 6865 w 3571870"/>
                <a:gd name="connsiteY0" fmla="*/ 0 h 2157590"/>
                <a:gd name="connsiteX1" fmla="*/ 3346855 w 3571870"/>
                <a:gd name="connsiteY1" fmla="*/ 0 h 2157590"/>
                <a:gd name="connsiteX2" fmla="*/ 3571870 w 3571870"/>
                <a:gd name="connsiteY2" fmla="*/ 225015 h 2157590"/>
                <a:gd name="connsiteX3" fmla="*/ 3571870 w 3571870"/>
                <a:gd name="connsiteY3" fmla="*/ 1932575 h 2157590"/>
                <a:gd name="connsiteX4" fmla="*/ 3346855 w 3571870"/>
                <a:gd name="connsiteY4" fmla="*/ 2157590 h 2157590"/>
                <a:gd name="connsiteX5" fmla="*/ 0 w 3571870"/>
                <a:gd name="connsiteY5" fmla="*/ 2157590 h 2157590"/>
                <a:gd name="connsiteX6" fmla="*/ 0 w 3571870"/>
                <a:gd name="connsiteY6" fmla="*/ 2149286 h 2157590"/>
                <a:gd name="connsiteX7" fmla="*/ 6865 w 3571870"/>
                <a:gd name="connsiteY7" fmla="*/ 2149286 h 215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1870" h="2157590">
                  <a:moveTo>
                    <a:pt x="6865" y="0"/>
                  </a:moveTo>
                  <a:lnTo>
                    <a:pt x="3346855" y="0"/>
                  </a:lnTo>
                  <a:cubicBezTo>
                    <a:pt x="3471127" y="0"/>
                    <a:pt x="3571870" y="100743"/>
                    <a:pt x="3571870" y="225015"/>
                  </a:cubicBezTo>
                  <a:lnTo>
                    <a:pt x="3571870" y="1932575"/>
                  </a:lnTo>
                  <a:cubicBezTo>
                    <a:pt x="3571870" y="2056847"/>
                    <a:pt x="3471127" y="2157590"/>
                    <a:pt x="3346855" y="2157590"/>
                  </a:cubicBezTo>
                  <a:lnTo>
                    <a:pt x="0" y="2157590"/>
                  </a:lnTo>
                  <a:lnTo>
                    <a:pt x="0" y="2149286"/>
                  </a:lnTo>
                  <a:lnTo>
                    <a:pt x="6865" y="2149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A820423-7B50-07C1-437B-2816DFAF5010}"/>
                </a:ext>
              </a:extLst>
            </p:cNvPr>
            <p:cNvSpPr/>
            <p:nvPr/>
          </p:nvSpPr>
          <p:spPr>
            <a:xfrm>
              <a:off x="475939" y="2704634"/>
              <a:ext cx="562287" cy="2157590"/>
            </a:xfrm>
            <a:custGeom>
              <a:avLst/>
              <a:gdLst>
                <a:gd name="connsiteX0" fmla="*/ 225015 w 562287"/>
                <a:gd name="connsiteY0" fmla="*/ 0 h 2157590"/>
                <a:gd name="connsiteX1" fmla="*/ 561535 w 562287"/>
                <a:gd name="connsiteY1" fmla="*/ 0 h 2157590"/>
                <a:gd name="connsiteX2" fmla="*/ 561535 w 562287"/>
                <a:gd name="connsiteY2" fmla="*/ 2149286 h 2157590"/>
                <a:gd name="connsiteX3" fmla="*/ 562287 w 562287"/>
                <a:gd name="connsiteY3" fmla="*/ 2149286 h 2157590"/>
                <a:gd name="connsiteX4" fmla="*/ 562287 w 562287"/>
                <a:gd name="connsiteY4" fmla="*/ 2157590 h 2157590"/>
                <a:gd name="connsiteX5" fmla="*/ 225015 w 562287"/>
                <a:gd name="connsiteY5" fmla="*/ 2157590 h 2157590"/>
                <a:gd name="connsiteX6" fmla="*/ 0 w 562287"/>
                <a:gd name="connsiteY6" fmla="*/ 1932575 h 2157590"/>
                <a:gd name="connsiteX7" fmla="*/ 0 w 562287"/>
                <a:gd name="connsiteY7" fmla="*/ 225015 h 2157590"/>
                <a:gd name="connsiteX8" fmla="*/ 225015 w 562287"/>
                <a:gd name="connsiteY8" fmla="*/ 0 h 215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287" h="2157590">
                  <a:moveTo>
                    <a:pt x="225015" y="0"/>
                  </a:moveTo>
                  <a:lnTo>
                    <a:pt x="561535" y="0"/>
                  </a:lnTo>
                  <a:lnTo>
                    <a:pt x="561535" y="2149286"/>
                  </a:lnTo>
                  <a:lnTo>
                    <a:pt x="562287" y="2149286"/>
                  </a:lnTo>
                  <a:lnTo>
                    <a:pt x="562287" y="2157590"/>
                  </a:lnTo>
                  <a:lnTo>
                    <a:pt x="225015" y="2157590"/>
                  </a:lnTo>
                  <a:cubicBezTo>
                    <a:pt x="100743" y="2157590"/>
                    <a:pt x="0" y="2056847"/>
                    <a:pt x="0" y="1932575"/>
                  </a:cubicBezTo>
                  <a:lnTo>
                    <a:pt x="0" y="225015"/>
                  </a:lnTo>
                  <a:cubicBezTo>
                    <a:pt x="0" y="100743"/>
                    <a:pt x="100743" y="0"/>
                    <a:pt x="225015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74237B-9BFD-1F05-D401-5FDA31DC2219}"/>
              </a:ext>
            </a:extLst>
          </p:cNvPr>
          <p:cNvSpPr txBox="1"/>
          <p:nvPr/>
        </p:nvSpPr>
        <p:spPr>
          <a:xfrm>
            <a:off x="475938" y="173620"/>
            <a:ext cx="2811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 dirty="0"/>
              <a:t>비즈니스 모델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DD24DD-D727-2BE9-AB95-3AFB6424A4D7}"/>
              </a:ext>
            </a:extLst>
          </p:cNvPr>
          <p:cNvGrpSpPr/>
          <p:nvPr/>
        </p:nvGrpSpPr>
        <p:grpSpPr>
          <a:xfrm>
            <a:off x="4724399" y="2708786"/>
            <a:ext cx="2743201" cy="2149286"/>
            <a:chOff x="4724399" y="2538836"/>
            <a:chExt cx="2743201" cy="214143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D3CBA2-73DF-DD1D-7CA4-D72EDAA2F181}"/>
                </a:ext>
              </a:extLst>
            </p:cNvPr>
            <p:cNvSpPr/>
            <p:nvPr/>
          </p:nvSpPr>
          <p:spPr>
            <a:xfrm>
              <a:off x="4724399" y="3074221"/>
              <a:ext cx="2743199" cy="1606050"/>
            </a:xfrm>
            <a:custGeom>
              <a:avLst/>
              <a:gdLst>
                <a:gd name="connsiteX0" fmla="*/ 1078795 w 2743199"/>
                <a:gd name="connsiteY0" fmla="*/ 0 h 1606050"/>
                <a:gd name="connsiteX1" fmla="*/ 1078795 w 2743199"/>
                <a:gd name="connsiteY1" fmla="*/ 535596 h 1606050"/>
                <a:gd name="connsiteX2" fmla="*/ 1078795 w 2743199"/>
                <a:gd name="connsiteY2" fmla="*/ 539397 h 1606050"/>
                <a:gd name="connsiteX3" fmla="*/ 1664406 w 2743199"/>
                <a:gd name="connsiteY3" fmla="*/ 539397 h 1606050"/>
                <a:gd name="connsiteX4" fmla="*/ 1664406 w 2743199"/>
                <a:gd name="connsiteY4" fmla="*/ 1074993 h 1606050"/>
                <a:gd name="connsiteX5" fmla="*/ 2200002 w 2743199"/>
                <a:gd name="connsiteY5" fmla="*/ 539397 h 1606050"/>
                <a:gd name="connsiteX6" fmla="*/ 2743199 w 2743199"/>
                <a:gd name="connsiteY6" fmla="*/ 539397 h 1606050"/>
                <a:gd name="connsiteX7" fmla="*/ 2743199 w 2743199"/>
                <a:gd name="connsiteY7" fmla="*/ 1606050 h 1606050"/>
                <a:gd name="connsiteX8" fmla="*/ 527255 w 2743199"/>
                <a:gd name="connsiteY8" fmla="*/ 1606050 h 1606050"/>
                <a:gd name="connsiteX9" fmla="*/ 0 w 2743199"/>
                <a:gd name="connsiteY9" fmla="*/ 1078795 h 1606050"/>
                <a:gd name="connsiteX10" fmla="*/ 543199 w 2743199"/>
                <a:gd name="connsiteY10" fmla="*/ 535596 h 160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3199" h="1606050">
                  <a:moveTo>
                    <a:pt x="1078795" y="0"/>
                  </a:moveTo>
                  <a:lnTo>
                    <a:pt x="1078795" y="535596"/>
                  </a:lnTo>
                  <a:lnTo>
                    <a:pt x="1078795" y="539397"/>
                  </a:lnTo>
                  <a:lnTo>
                    <a:pt x="1664406" y="539397"/>
                  </a:lnTo>
                  <a:lnTo>
                    <a:pt x="1664406" y="1074993"/>
                  </a:lnTo>
                  <a:lnTo>
                    <a:pt x="2200002" y="539397"/>
                  </a:lnTo>
                  <a:lnTo>
                    <a:pt x="2743199" y="539397"/>
                  </a:lnTo>
                  <a:lnTo>
                    <a:pt x="2743199" y="1606050"/>
                  </a:lnTo>
                  <a:lnTo>
                    <a:pt x="527255" y="1606050"/>
                  </a:lnTo>
                  <a:lnTo>
                    <a:pt x="0" y="1078795"/>
                  </a:lnTo>
                  <a:lnTo>
                    <a:pt x="543199" y="53559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Source Sans Pro SemiBold" panose="020B0603030403020204" pitchFamily="34" charset="0"/>
                <a:ea typeface="Source Sans Pro SemiBold" panose="020B0603030403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E7CFB3-4ACD-5D89-2DD3-355829619065}"/>
                </a:ext>
              </a:extLst>
            </p:cNvPr>
            <p:cNvSpPr/>
            <p:nvPr/>
          </p:nvSpPr>
          <p:spPr>
            <a:xfrm>
              <a:off x="4724399" y="2538836"/>
              <a:ext cx="2743201" cy="1610378"/>
            </a:xfrm>
            <a:custGeom>
              <a:avLst/>
              <a:gdLst>
                <a:gd name="connsiteX0" fmla="*/ 0 w 2743201"/>
                <a:gd name="connsiteY0" fmla="*/ 0 h 1610378"/>
                <a:gd name="connsiteX1" fmla="*/ 2211618 w 2743201"/>
                <a:gd name="connsiteY1" fmla="*/ 0 h 1610378"/>
                <a:gd name="connsiteX2" fmla="*/ 2743201 w 2743201"/>
                <a:gd name="connsiteY2" fmla="*/ 531583 h 1610378"/>
                <a:gd name="connsiteX3" fmla="*/ 2200002 w 2743201"/>
                <a:gd name="connsiteY3" fmla="*/ 1074782 h 1610378"/>
                <a:gd name="connsiteX4" fmla="*/ 1664406 w 2743201"/>
                <a:gd name="connsiteY4" fmla="*/ 1610378 h 1610378"/>
                <a:gd name="connsiteX5" fmla="*/ 1664406 w 2743201"/>
                <a:gd name="connsiteY5" fmla="*/ 1074782 h 1610378"/>
                <a:gd name="connsiteX6" fmla="*/ 1664406 w 2743201"/>
                <a:gd name="connsiteY6" fmla="*/ 1070981 h 1610378"/>
                <a:gd name="connsiteX7" fmla="*/ 1078795 w 2743201"/>
                <a:gd name="connsiteY7" fmla="*/ 1070981 h 1610378"/>
                <a:gd name="connsiteX8" fmla="*/ 1078795 w 2743201"/>
                <a:gd name="connsiteY8" fmla="*/ 535385 h 1610378"/>
                <a:gd name="connsiteX9" fmla="*/ 543199 w 2743201"/>
                <a:gd name="connsiteY9" fmla="*/ 1070981 h 1610378"/>
                <a:gd name="connsiteX10" fmla="*/ 0 w 2743201"/>
                <a:gd name="connsiteY10" fmla="*/ 1070981 h 161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3201" h="1610378">
                  <a:moveTo>
                    <a:pt x="0" y="0"/>
                  </a:moveTo>
                  <a:lnTo>
                    <a:pt x="2211618" y="0"/>
                  </a:lnTo>
                  <a:lnTo>
                    <a:pt x="2743201" y="531583"/>
                  </a:lnTo>
                  <a:lnTo>
                    <a:pt x="2200002" y="1074782"/>
                  </a:lnTo>
                  <a:lnTo>
                    <a:pt x="1664406" y="1610378"/>
                  </a:lnTo>
                  <a:lnTo>
                    <a:pt x="1664406" y="1074782"/>
                  </a:lnTo>
                  <a:lnTo>
                    <a:pt x="1664406" y="1070981"/>
                  </a:lnTo>
                  <a:lnTo>
                    <a:pt x="1078795" y="1070981"/>
                  </a:lnTo>
                  <a:lnTo>
                    <a:pt x="1078795" y="535385"/>
                  </a:lnTo>
                  <a:lnTo>
                    <a:pt x="543199" y="1070981"/>
                  </a:lnTo>
                  <a:lnTo>
                    <a:pt x="0" y="107098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CA9A71-5321-95ED-9365-337D5F8F7943}"/>
                </a:ext>
              </a:extLst>
            </p:cNvPr>
            <p:cNvSpPr txBox="1"/>
            <p:nvPr/>
          </p:nvSpPr>
          <p:spPr>
            <a:xfrm>
              <a:off x="4889500" y="2636833"/>
              <a:ext cx="14993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PROBLEM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733032-8D9A-9150-2CB6-DF37438632B8}"/>
                </a:ext>
              </a:extLst>
            </p:cNvPr>
            <p:cNvSpPr txBox="1"/>
            <p:nvPr/>
          </p:nvSpPr>
          <p:spPr>
            <a:xfrm>
              <a:off x="5803194" y="4217270"/>
              <a:ext cx="14993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SOLUTION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2E695C-E299-3EF3-1D65-E376BCF41B43}"/>
              </a:ext>
            </a:extLst>
          </p:cNvPr>
          <p:cNvSpPr/>
          <p:nvPr/>
        </p:nvSpPr>
        <p:spPr>
          <a:xfrm>
            <a:off x="475938" y="901701"/>
            <a:ext cx="11240125" cy="1738779"/>
          </a:xfrm>
          <a:prstGeom prst="roundRect">
            <a:avLst>
              <a:gd name="adj" fmla="val 1042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1D4F56-1228-93D0-15AA-5CA469311E9A}"/>
              </a:ext>
            </a:extLst>
          </p:cNvPr>
          <p:cNvSpPr/>
          <p:nvPr/>
        </p:nvSpPr>
        <p:spPr>
          <a:xfrm>
            <a:off x="475938" y="4926378"/>
            <a:ext cx="11240125" cy="1611938"/>
          </a:xfrm>
          <a:prstGeom prst="roundRect">
            <a:avLst>
              <a:gd name="adj" fmla="val 1042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E14FB-392B-24D9-F0C0-BF1BE4F9B6BA}"/>
              </a:ext>
            </a:extLst>
          </p:cNvPr>
          <p:cNvSpPr/>
          <p:nvPr/>
        </p:nvSpPr>
        <p:spPr>
          <a:xfrm>
            <a:off x="495147" y="758395"/>
            <a:ext cx="1120170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0EECCB-A361-893E-58F6-971F41C9EFC2}"/>
              </a:ext>
            </a:extLst>
          </p:cNvPr>
          <p:cNvSpPr txBox="1"/>
          <p:nvPr/>
        </p:nvSpPr>
        <p:spPr>
          <a:xfrm rot="16200000" flipH="1">
            <a:off x="320007" y="35525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고객</a:t>
            </a:r>
            <a:endParaRPr lang="en-US" spc="6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2964DF-20D2-D04D-5703-43635DDC0E7F}"/>
              </a:ext>
            </a:extLst>
          </p:cNvPr>
          <p:cNvSpPr txBox="1"/>
          <p:nvPr/>
        </p:nvSpPr>
        <p:spPr>
          <a:xfrm rot="5400000" flipH="1">
            <a:off x="10518571" y="3552524"/>
            <a:ext cx="178190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AI </a:t>
            </a:r>
            <a:r>
              <a:rPr lang="ko-KR" altLang="en-US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의료 서비스</a:t>
            </a:r>
            <a:endParaRPr lang="en-US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23AC53-FE4C-B54D-E522-63F4E33854D6}"/>
              </a:ext>
            </a:extLst>
          </p:cNvPr>
          <p:cNvGrpSpPr/>
          <p:nvPr/>
        </p:nvGrpSpPr>
        <p:grpSpPr>
          <a:xfrm>
            <a:off x="1352047" y="3211147"/>
            <a:ext cx="2940373" cy="1409032"/>
            <a:chOff x="1419418" y="3285332"/>
            <a:chExt cx="2940373" cy="1409032"/>
          </a:xfrm>
        </p:grpSpPr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52FA4F5D-22F9-25DC-8FE0-200907E07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418" y="3285332"/>
              <a:ext cx="914400" cy="914400"/>
            </a:xfrm>
            <a:prstGeom prst="rect">
              <a:avLst/>
            </a:prstGeom>
          </p:spPr>
        </p:pic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F160C30D-70C5-2D92-050B-04C98E1C8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620" y="3285332"/>
              <a:ext cx="914400" cy="9144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91CD363-84E0-32D1-C627-89F5D6040CF9}"/>
                </a:ext>
              </a:extLst>
            </p:cNvPr>
            <p:cNvSpPr txBox="1"/>
            <p:nvPr/>
          </p:nvSpPr>
          <p:spPr>
            <a:xfrm>
              <a:off x="1434439" y="4048033"/>
              <a:ext cx="87753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장년층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74BAA3-3EE7-3F3D-91C8-CB542A6BDA93}"/>
                </a:ext>
              </a:extLst>
            </p:cNvPr>
            <p:cNvSpPr txBox="1"/>
            <p:nvPr/>
          </p:nvSpPr>
          <p:spPr>
            <a:xfrm>
              <a:off x="2465392" y="4048033"/>
              <a:ext cx="87753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외국인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D039613-171F-A0F8-5071-72E6CC41A24A}"/>
                </a:ext>
              </a:extLst>
            </p:cNvPr>
            <p:cNvSpPr txBox="1"/>
            <p:nvPr/>
          </p:nvSpPr>
          <p:spPr>
            <a:xfrm>
              <a:off x="3482253" y="4048033"/>
              <a:ext cx="87753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직장인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1790B87-3291-B022-1EC4-779F3D068661}"/>
              </a:ext>
            </a:extLst>
          </p:cNvPr>
          <p:cNvGrpSpPr/>
          <p:nvPr/>
        </p:nvGrpSpPr>
        <p:grpSpPr>
          <a:xfrm>
            <a:off x="7511958" y="3122694"/>
            <a:ext cx="3569156" cy="1497485"/>
            <a:chOff x="7511958" y="3196878"/>
            <a:chExt cx="3569156" cy="1497485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FBAE524-9335-3FD4-C5F5-246046B1438B}"/>
                </a:ext>
              </a:extLst>
            </p:cNvPr>
            <p:cNvGrpSpPr/>
            <p:nvPr/>
          </p:nvGrpSpPr>
          <p:grpSpPr>
            <a:xfrm>
              <a:off x="7742382" y="3196878"/>
              <a:ext cx="3152252" cy="914400"/>
              <a:chOff x="7742382" y="2984241"/>
              <a:chExt cx="3152252" cy="914400"/>
            </a:xfrm>
          </p:grpSpPr>
          <p:sp>
            <p:nvSpPr>
              <p:cNvPr id="98" name="Arrow: Right 97">
                <a:extLst>
                  <a:ext uri="{FF2B5EF4-FFF2-40B4-BE49-F238E27FC236}">
                    <a16:creationId xmlns:a16="http://schemas.microsoft.com/office/drawing/2014/main" id="{1D09A01E-EFED-8872-8C91-AEA9095C0861}"/>
                  </a:ext>
                </a:extLst>
              </p:cNvPr>
              <p:cNvSpPr/>
              <p:nvPr/>
            </p:nvSpPr>
            <p:spPr>
              <a:xfrm>
                <a:off x="8736725" y="3247017"/>
                <a:ext cx="1265296" cy="415540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C1E79548-BDEC-41AF-7246-9425D2616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7674" y="2984241"/>
                <a:ext cx="921612" cy="91440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3D05022B-AAD3-455D-94E6-A809EB9FF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80234" y="2984241"/>
                <a:ext cx="914400" cy="91440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B290629-5873-4CC9-697B-DD06CD55DDA1}"/>
                  </a:ext>
                </a:extLst>
              </p:cNvPr>
              <p:cNvGrpSpPr/>
              <p:nvPr/>
            </p:nvGrpSpPr>
            <p:grpSpPr>
              <a:xfrm>
                <a:off x="7742382" y="2984241"/>
                <a:ext cx="994343" cy="914400"/>
                <a:chOff x="1072136" y="1045216"/>
                <a:chExt cx="2579072" cy="2654136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A70439F-CA31-CDE9-D89A-AECA1741F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5692" y="1045216"/>
                  <a:ext cx="1154730" cy="1154730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6761F03F-3A23-A308-DF06-EB7AEA14B6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2136" y="2209428"/>
                  <a:ext cx="1400627" cy="1400629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2083347C-74F3-20AD-3DE4-EFDE508CA9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5948" y="2554092"/>
                  <a:ext cx="1145260" cy="1145260"/>
                </a:xfrm>
                <a:prstGeom prst="rect">
                  <a:avLst/>
                </a:prstGeom>
              </p:spPr>
            </p:pic>
          </p:grp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E1AD1E2-19FA-B6B9-546E-86F5BAE9AE36}"/>
                </a:ext>
              </a:extLst>
            </p:cNvPr>
            <p:cNvSpPr txBox="1"/>
            <p:nvPr/>
          </p:nvSpPr>
          <p:spPr>
            <a:xfrm>
              <a:off x="7511958" y="4048032"/>
              <a:ext cx="135760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상태 정보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5A22DE-81A1-37CD-E834-19BC1F6CC831}"/>
                </a:ext>
              </a:extLst>
            </p:cNvPr>
            <p:cNvSpPr txBox="1"/>
            <p:nvPr/>
          </p:nvSpPr>
          <p:spPr>
            <a:xfrm>
              <a:off x="8710773" y="4186532"/>
              <a:ext cx="12742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AI </a:t>
              </a:r>
              <a:r>
                <a:rPr lang="ko-KR" altLang="en-US" dirty="0"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분석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349263E-DAF0-6236-3389-7362BEA80405}"/>
                </a:ext>
              </a:extLst>
            </p:cNvPr>
            <p:cNvSpPr txBox="1"/>
            <p:nvPr/>
          </p:nvSpPr>
          <p:spPr>
            <a:xfrm>
              <a:off x="9841952" y="4048032"/>
              <a:ext cx="123916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진단 결과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CCBEF7A-9821-CFB9-52D3-113805C71CE5}"/>
              </a:ext>
            </a:extLst>
          </p:cNvPr>
          <p:cNvSpPr/>
          <p:nvPr/>
        </p:nvSpPr>
        <p:spPr>
          <a:xfrm>
            <a:off x="475938" y="901701"/>
            <a:ext cx="562287" cy="1738777"/>
          </a:xfrm>
          <a:custGeom>
            <a:avLst/>
            <a:gdLst>
              <a:gd name="connsiteX0" fmla="*/ 225015 w 562287"/>
              <a:gd name="connsiteY0" fmla="*/ 0 h 2157590"/>
              <a:gd name="connsiteX1" fmla="*/ 561535 w 562287"/>
              <a:gd name="connsiteY1" fmla="*/ 0 h 2157590"/>
              <a:gd name="connsiteX2" fmla="*/ 561535 w 562287"/>
              <a:gd name="connsiteY2" fmla="*/ 2149286 h 2157590"/>
              <a:gd name="connsiteX3" fmla="*/ 562287 w 562287"/>
              <a:gd name="connsiteY3" fmla="*/ 2149286 h 2157590"/>
              <a:gd name="connsiteX4" fmla="*/ 562287 w 562287"/>
              <a:gd name="connsiteY4" fmla="*/ 2157590 h 2157590"/>
              <a:gd name="connsiteX5" fmla="*/ 225015 w 562287"/>
              <a:gd name="connsiteY5" fmla="*/ 2157590 h 2157590"/>
              <a:gd name="connsiteX6" fmla="*/ 0 w 562287"/>
              <a:gd name="connsiteY6" fmla="*/ 1932575 h 2157590"/>
              <a:gd name="connsiteX7" fmla="*/ 0 w 562287"/>
              <a:gd name="connsiteY7" fmla="*/ 225015 h 2157590"/>
              <a:gd name="connsiteX8" fmla="*/ 225015 w 562287"/>
              <a:gd name="connsiteY8" fmla="*/ 0 h 215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87" h="2157590">
                <a:moveTo>
                  <a:pt x="225015" y="0"/>
                </a:moveTo>
                <a:lnTo>
                  <a:pt x="561535" y="0"/>
                </a:lnTo>
                <a:lnTo>
                  <a:pt x="561535" y="2149286"/>
                </a:lnTo>
                <a:lnTo>
                  <a:pt x="562287" y="2149286"/>
                </a:lnTo>
                <a:lnTo>
                  <a:pt x="562287" y="2157590"/>
                </a:lnTo>
                <a:lnTo>
                  <a:pt x="225015" y="2157590"/>
                </a:lnTo>
                <a:cubicBezTo>
                  <a:pt x="100743" y="2157590"/>
                  <a:pt x="0" y="2056847"/>
                  <a:pt x="0" y="1932575"/>
                </a:cubicBezTo>
                <a:lnTo>
                  <a:pt x="0" y="225015"/>
                </a:lnTo>
                <a:cubicBezTo>
                  <a:pt x="0" y="100743"/>
                  <a:pt x="100743" y="0"/>
                  <a:pt x="22501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0F6A4B2-F896-01D6-E7D0-5F09BC3D5C40}"/>
              </a:ext>
            </a:extLst>
          </p:cNvPr>
          <p:cNvSpPr/>
          <p:nvPr/>
        </p:nvSpPr>
        <p:spPr>
          <a:xfrm>
            <a:off x="1038225" y="891950"/>
            <a:ext cx="45719" cy="17602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0253B8E-AA73-AB10-D3D0-36AC0A4679A3}"/>
              </a:ext>
            </a:extLst>
          </p:cNvPr>
          <p:cNvSpPr txBox="1"/>
          <p:nvPr/>
        </p:nvSpPr>
        <p:spPr>
          <a:xfrm rot="16200000" flipH="1">
            <a:off x="-179469" y="1530407"/>
            <a:ext cx="191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거시환경</a:t>
            </a:r>
            <a:endParaRPr lang="en-US" spc="6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AC702822-71F1-D1EE-5E60-F3FC4BE985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07" y="119941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BD184C-9D85-25EA-5194-A16CFCB8536C}"/>
              </a:ext>
            </a:extLst>
          </p:cNvPr>
          <p:cNvSpPr txBox="1"/>
          <p:nvPr/>
        </p:nvSpPr>
        <p:spPr>
          <a:xfrm>
            <a:off x="1351761" y="2182830"/>
            <a:ext cx="9652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R&amp;D</a:t>
            </a:r>
            <a:endParaRPr lang="en-US" sz="16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96EF45-5731-AA00-E72C-8F0E8A3711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42" y="11994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351E54-27FD-DC2B-F263-13051BEAA15C}"/>
              </a:ext>
            </a:extLst>
          </p:cNvPr>
          <p:cNvSpPr txBox="1"/>
          <p:nvPr/>
        </p:nvSpPr>
        <p:spPr>
          <a:xfrm>
            <a:off x="3241063" y="6124569"/>
            <a:ext cx="254301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저렴한 정기 구독형 서비스</a:t>
            </a:r>
            <a:endParaRPr lang="en-US" sz="16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F836AE8-E284-762F-D03E-ABBA09680432}"/>
              </a:ext>
            </a:extLst>
          </p:cNvPr>
          <p:cNvSpPr/>
          <p:nvPr/>
        </p:nvSpPr>
        <p:spPr>
          <a:xfrm rot="10800000">
            <a:off x="2253275" y="1214669"/>
            <a:ext cx="371554" cy="83600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2FAD3CB-9B4E-FBBB-870D-9C614EA23E0C}"/>
              </a:ext>
            </a:extLst>
          </p:cNvPr>
          <p:cNvSpPr/>
          <p:nvPr/>
        </p:nvSpPr>
        <p:spPr>
          <a:xfrm>
            <a:off x="3708350" y="901701"/>
            <a:ext cx="562287" cy="1738777"/>
          </a:xfrm>
          <a:custGeom>
            <a:avLst/>
            <a:gdLst>
              <a:gd name="connsiteX0" fmla="*/ 225015 w 562287"/>
              <a:gd name="connsiteY0" fmla="*/ 0 h 2157590"/>
              <a:gd name="connsiteX1" fmla="*/ 561535 w 562287"/>
              <a:gd name="connsiteY1" fmla="*/ 0 h 2157590"/>
              <a:gd name="connsiteX2" fmla="*/ 561535 w 562287"/>
              <a:gd name="connsiteY2" fmla="*/ 2149286 h 2157590"/>
              <a:gd name="connsiteX3" fmla="*/ 562287 w 562287"/>
              <a:gd name="connsiteY3" fmla="*/ 2149286 h 2157590"/>
              <a:gd name="connsiteX4" fmla="*/ 562287 w 562287"/>
              <a:gd name="connsiteY4" fmla="*/ 2157590 h 2157590"/>
              <a:gd name="connsiteX5" fmla="*/ 225015 w 562287"/>
              <a:gd name="connsiteY5" fmla="*/ 2157590 h 2157590"/>
              <a:gd name="connsiteX6" fmla="*/ 0 w 562287"/>
              <a:gd name="connsiteY6" fmla="*/ 1932575 h 2157590"/>
              <a:gd name="connsiteX7" fmla="*/ 0 w 562287"/>
              <a:gd name="connsiteY7" fmla="*/ 225015 h 2157590"/>
              <a:gd name="connsiteX8" fmla="*/ 225015 w 562287"/>
              <a:gd name="connsiteY8" fmla="*/ 0 h 215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87" h="2157590">
                <a:moveTo>
                  <a:pt x="225015" y="0"/>
                </a:moveTo>
                <a:lnTo>
                  <a:pt x="561535" y="0"/>
                </a:lnTo>
                <a:lnTo>
                  <a:pt x="561535" y="2149286"/>
                </a:lnTo>
                <a:lnTo>
                  <a:pt x="562287" y="2149286"/>
                </a:lnTo>
                <a:lnTo>
                  <a:pt x="562287" y="2157590"/>
                </a:lnTo>
                <a:lnTo>
                  <a:pt x="225015" y="2157590"/>
                </a:lnTo>
                <a:cubicBezTo>
                  <a:pt x="100743" y="2157590"/>
                  <a:pt x="0" y="2056847"/>
                  <a:pt x="0" y="1932575"/>
                </a:cubicBezTo>
                <a:lnTo>
                  <a:pt x="0" y="225015"/>
                </a:lnTo>
                <a:cubicBezTo>
                  <a:pt x="0" y="100743"/>
                  <a:pt x="100743" y="0"/>
                  <a:pt x="22501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8FADD-C8EF-BE4F-85D0-F642E9CEE107}"/>
              </a:ext>
            </a:extLst>
          </p:cNvPr>
          <p:cNvSpPr txBox="1"/>
          <p:nvPr/>
        </p:nvSpPr>
        <p:spPr>
          <a:xfrm rot="16200000" flipH="1">
            <a:off x="3052943" y="1530407"/>
            <a:ext cx="191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경쟁사</a:t>
            </a:r>
            <a:endParaRPr lang="en-US" spc="6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FDA0B2-BBA9-C577-3E0B-6EA31E5C1279}"/>
              </a:ext>
            </a:extLst>
          </p:cNvPr>
          <p:cNvSpPr/>
          <p:nvPr/>
        </p:nvSpPr>
        <p:spPr>
          <a:xfrm>
            <a:off x="6988643" y="901701"/>
            <a:ext cx="562287" cy="1738777"/>
          </a:xfrm>
          <a:custGeom>
            <a:avLst/>
            <a:gdLst>
              <a:gd name="connsiteX0" fmla="*/ 225015 w 562287"/>
              <a:gd name="connsiteY0" fmla="*/ 0 h 2157590"/>
              <a:gd name="connsiteX1" fmla="*/ 561535 w 562287"/>
              <a:gd name="connsiteY1" fmla="*/ 0 h 2157590"/>
              <a:gd name="connsiteX2" fmla="*/ 561535 w 562287"/>
              <a:gd name="connsiteY2" fmla="*/ 2149286 h 2157590"/>
              <a:gd name="connsiteX3" fmla="*/ 562287 w 562287"/>
              <a:gd name="connsiteY3" fmla="*/ 2149286 h 2157590"/>
              <a:gd name="connsiteX4" fmla="*/ 562287 w 562287"/>
              <a:gd name="connsiteY4" fmla="*/ 2157590 h 2157590"/>
              <a:gd name="connsiteX5" fmla="*/ 225015 w 562287"/>
              <a:gd name="connsiteY5" fmla="*/ 2157590 h 2157590"/>
              <a:gd name="connsiteX6" fmla="*/ 0 w 562287"/>
              <a:gd name="connsiteY6" fmla="*/ 1932575 h 2157590"/>
              <a:gd name="connsiteX7" fmla="*/ 0 w 562287"/>
              <a:gd name="connsiteY7" fmla="*/ 225015 h 2157590"/>
              <a:gd name="connsiteX8" fmla="*/ 225015 w 562287"/>
              <a:gd name="connsiteY8" fmla="*/ 0 h 215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87" h="2157590">
                <a:moveTo>
                  <a:pt x="225015" y="0"/>
                </a:moveTo>
                <a:lnTo>
                  <a:pt x="561535" y="0"/>
                </a:lnTo>
                <a:lnTo>
                  <a:pt x="561535" y="2149286"/>
                </a:lnTo>
                <a:lnTo>
                  <a:pt x="562287" y="2149286"/>
                </a:lnTo>
                <a:lnTo>
                  <a:pt x="562287" y="2157590"/>
                </a:lnTo>
                <a:lnTo>
                  <a:pt x="225015" y="2157590"/>
                </a:lnTo>
                <a:cubicBezTo>
                  <a:pt x="100743" y="2157590"/>
                  <a:pt x="0" y="2056847"/>
                  <a:pt x="0" y="1932575"/>
                </a:cubicBezTo>
                <a:lnTo>
                  <a:pt x="0" y="225015"/>
                </a:lnTo>
                <a:cubicBezTo>
                  <a:pt x="0" y="100743"/>
                  <a:pt x="100743" y="0"/>
                  <a:pt x="22501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F9228-246A-8E89-FA79-E8C75CA10DCB}"/>
              </a:ext>
            </a:extLst>
          </p:cNvPr>
          <p:cNvSpPr txBox="1"/>
          <p:nvPr/>
        </p:nvSpPr>
        <p:spPr>
          <a:xfrm rot="16200000" flipH="1">
            <a:off x="6333236" y="1530407"/>
            <a:ext cx="191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고객 수요</a:t>
            </a:r>
            <a:endParaRPr lang="en-US" spc="6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B2E7B6-1584-CD1B-3D5D-DD8C7525F99A}"/>
              </a:ext>
            </a:extLst>
          </p:cNvPr>
          <p:cNvGrpSpPr/>
          <p:nvPr/>
        </p:nvGrpSpPr>
        <p:grpSpPr>
          <a:xfrm>
            <a:off x="5452440" y="1227108"/>
            <a:ext cx="1328822" cy="1090778"/>
            <a:chOff x="808070" y="1437177"/>
            <a:chExt cx="4811668" cy="3934573"/>
          </a:xfrm>
        </p:grpSpPr>
        <p:pic>
          <p:nvPicPr>
            <p:cNvPr id="24" name="Picture 2" descr="내 주변 병원찾기 | 병원약국 검색어플, 굿닥">
              <a:extLst>
                <a:ext uri="{FF2B5EF4-FFF2-40B4-BE49-F238E27FC236}">
                  <a16:creationId xmlns:a16="http://schemas.microsoft.com/office/drawing/2014/main" id="{BE506B8B-32D9-212C-A23C-104CC87AD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5750" y1="40127" x2="35750" y2="40127"/>
                          <a14:foregroundMark x1="35750" y1="57325" x2="35750" y2="573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25" t="33697" r="25325" b="33697"/>
            <a:stretch/>
          </p:blipFill>
          <p:spPr bwMode="auto">
            <a:xfrm>
              <a:off x="808070" y="1437177"/>
              <a:ext cx="4811668" cy="166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노을, 임찬양 단독 대표이사 체제로 변경">
              <a:extLst>
                <a:ext uri="{FF2B5EF4-FFF2-40B4-BE49-F238E27FC236}">
                  <a16:creationId xmlns:a16="http://schemas.microsoft.com/office/drawing/2014/main" id="{801C4F09-A049-683C-65DF-59FD36CA81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798"/>
            <a:stretch/>
          </p:blipFill>
          <p:spPr bwMode="auto">
            <a:xfrm>
              <a:off x="1832660" y="4014012"/>
              <a:ext cx="2762490" cy="1357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Noom Logo Download Vector">
              <a:extLst>
                <a:ext uri="{FF2B5EF4-FFF2-40B4-BE49-F238E27FC236}">
                  <a16:creationId xmlns:a16="http://schemas.microsoft.com/office/drawing/2014/main" id="{04B7F00A-1899-C9A1-9F3B-6B0FBA040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785" y="3191673"/>
              <a:ext cx="3472237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884CE3-1F68-C2DA-39B5-57BAEF5E6288}"/>
              </a:ext>
            </a:extLst>
          </p:cNvPr>
          <p:cNvGrpSpPr/>
          <p:nvPr/>
        </p:nvGrpSpPr>
        <p:grpSpPr>
          <a:xfrm>
            <a:off x="4449795" y="1217632"/>
            <a:ext cx="842849" cy="1109730"/>
            <a:chOff x="7355682" y="1231347"/>
            <a:chExt cx="3657600" cy="4682026"/>
          </a:xfrm>
        </p:grpSpPr>
        <p:pic>
          <p:nvPicPr>
            <p:cNvPr id="40" name="Picture 12" descr="뷰노, 생체신호 AI로 연구영역 확장">
              <a:extLst>
                <a:ext uri="{FF2B5EF4-FFF2-40B4-BE49-F238E27FC236}">
                  <a16:creationId xmlns:a16="http://schemas.microsoft.com/office/drawing/2014/main" id="{2ABC17AD-41C2-7152-8059-7D8C5B69C0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135" b="89904" l="4853" r="95441">
                          <a14:foregroundMark x1="8971" y1="55769" x2="8971" y2="55769"/>
                          <a14:foregroundMark x1="17206" y1="34135" x2="17206" y2="34135"/>
                          <a14:foregroundMark x1="4853" y1="18269" x2="4853" y2="18269"/>
                          <a14:foregroundMark x1="54265" y1="31731" x2="54265" y2="31731"/>
                          <a14:foregroundMark x1="83971" y1="56731" x2="83971" y2="56731"/>
                          <a14:foregroundMark x1="95441" y1="37019" x2="95441" y2="370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649"/>
            <a:stretch/>
          </p:blipFill>
          <p:spPr bwMode="auto">
            <a:xfrm>
              <a:off x="7355682" y="1231347"/>
              <a:ext cx="3657600" cy="83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4" descr="주)루닛 2022년 기업정보 | 회사소개, 근무환경, 복리후생 등 기업정보 제공 - 사람인">
              <a:extLst>
                <a:ext uri="{FF2B5EF4-FFF2-40B4-BE49-F238E27FC236}">
                  <a16:creationId xmlns:a16="http://schemas.microsoft.com/office/drawing/2014/main" id="{F7DC8A2E-7D82-A28A-30F6-39F2B90F7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82" y="2463449"/>
              <a:ext cx="3657600" cy="973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6" descr="주)인실리코 2022년 기업정보 | 회사소개, 근무환경, 복리후생 등 기업정보 제공 - 사람인">
              <a:extLst>
                <a:ext uri="{FF2B5EF4-FFF2-40B4-BE49-F238E27FC236}">
                  <a16:creationId xmlns:a16="http://schemas.microsoft.com/office/drawing/2014/main" id="{F0F8FB06-FD4D-258F-AD6D-D99660CF6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932" b="92373" l="1800" r="98000">
                          <a14:foregroundMark x1="87200" y1="52542" x2="87200" y2="52542"/>
                          <a14:foregroundMark x1="89000" y1="35593" x2="89000" y2="35593"/>
                          <a14:foregroundMark x1="95800" y1="33898" x2="98000" y2="44915"/>
                          <a14:foregroundMark x1="13000" y1="16949" x2="14600" y2="13559"/>
                          <a14:foregroundMark x1="1800" y1="30508" x2="4200" y2="38983"/>
                          <a14:foregroundMark x1="19400" y1="52542" x2="16800" y2="59322"/>
                          <a14:foregroundMark x1="16400" y1="89831" x2="16200" y2="93220"/>
                          <a14:foregroundMark x1="35600" y1="27119" x2="35600" y2="32203"/>
                          <a14:foregroundMark x1="36200" y1="56780" x2="35800" y2="47458"/>
                          <a14:foregroundMark x1="36000" y1="68644" x2="36000" y2="49153"/>
                          <a14:foregroundMark x1="39200" y1="48305" x2="39600" y2="38983"/>
                          <a14:foregroundMark x1="39800" y1="66102" x2="40200" y2="49153"/>
                          <a14:foregroundMark x1="47200" y1="42373" x2="47000" y2="64407"/>
                          <a14:foregroundMark x1="46600" y1="35593" x2="43600" y2="29661"/>
                          <a14:foregroundMark x1="52200" y1="47458" x2="50600" y2="37288"/>
                          <a14:foregroundMark x1="58800" y1="56780" x2="56600" y2="66949"/>
                          <a14:foregroundMark x1="51800" y1="70339" x2="56800" y2="71186"/>
                          <a14:foregroundMark x1="51800" y1="27966" x2="58400" y2="28814"/>
                          <a14:foregroundMark x1="63000" y1="25424" x2="62200" y2="27966"/>
                          <a14:foregroundMark x1="62200" y1="39831" x2="62200" y2="52542"/>
                          <a14:foregroundMark x1="62200" y1="72881" x2="62600" y2="59322"/>
                          <a14:foregroundMark x1="66600" y1="68644" x2="66200" y2="30508"/>
                          <a14:foregroundMark x1="70400" y1="29661" x2="70800" y2="27966"/>
                          <a14:foregroundMark x1="70200" y1="41525" x2="70400" y2="68644"/>
                          <a14:foregroundMark x1="76983" y1="60315" x2="75600" y2="60169"/>
                          <a14:foregroundMark x1="81290" y1="60772" x2="81047" y2="60746"/>
                          <a14:foregroundMark x1="83600" y1="61017" x2="81519" y2="60796"/>
                          <a14:foregroundMark x1="76292" y1="38139" x2="76400" y2="37288"/>
                          <a14:foregroundMark x1="75802" y1="41995" x2="76157" y2="39203"/>
                          <a14:foregroundMark x1="88800" y1="61017" x2="88200" y2="39831"/>
                          <a14:foregroundMark x1="90800" y1="30508" x2="93800" y2="30508"/>
                          <a14:foregroundMark x1="97600" y1="51695" x2="94600" y2="64407"/>
                          <a14:foregroundMark x1="13000" y1="5932" x2="11200" y2="15254"/>
                          <a14:foregroundMark x1="10800" y1="39831" x2="12400" y2="48305"/>
                          <a14:foregroundMark x1="21400" y1="15254" x2="21600" y2="28814"/>
                          <a14:foregroundMark x1="26000" y1="59322" x2="27800" y2="70339"/>
                          <a14:foregroundMark x1="24600" y1="51695" x2="26800" y2="65254"/>
                          <a14:foregroundMark x1="28600" y1="58475" x2="24400" y2="60169"/>
                          <a14:foregroundMark x1="28400" y1="73729" x2="26800" y2="66949"/>
                          <a14:backgroundMark x1="80600" y1="50847" x2="79800" y2="45763"/>
                          <a14:backgroundMark x1="80600" y1="37288" x2="79000" y2="50847"/>
                          <a14:backgroundMark x1="77000" y1="45763" x2="76800" y2="52542"/>
                          <a14:backgroundMark x1="78400" y1="59322" x2="80400" y2="61017"/>
                          <a14:backgroundMark x1="77400" y1="57627" x2="81400" y2="58475"/>
                          <a14:backgroundMark x1="81000" y1="61017" x2="81000" y2="61017"/>
                          <a14:backgroundMark x1="81400" y1="60169" x2="81400" y2="60169"/>
                          <a14:backgroundMark x1="81600" y1="38983" x2="81600" y2="38983"/>
                          <a14:backgroundMark x1="82200" y1="38136" x2="82200" y2="38136"/>
                          <a14:backgroundMark x1="80800" y1="36441" x2="81800" y2="40678"/>
                          <a14:backgroundMark x1="76400" y1="43220" x2="77000" y2="38983"/>
                          <a14:backgroundMark x1="76200" y1="41525" x2="77000" y2="53390"/>
                          <a14:backgroundMark x1="76800" y1="39831" x2="76600" y2="40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82" y="3837631"/>
              <a:ext cx="3657600" cy="86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8" descr="News - Publications | Owkin">
              <a:extLst>
                <a:ext uri="{FF2B5EF4-FFF2-40B4-BE49-F238E27FC236}">
                  <a16:creationId xmlns:a16="http://schemas.microsoft.com/office/drawing/2014/main" id="{2A9440D9-A787-9840-EC17-230C75ED3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355682" y="5101093"/>
              <a:ext cx="3657600" cy="81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C04D616-8A57-C816-1087-E11D63FAAD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3" y="1199410"/>
            <a:ext cx="914400" cy="914400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9F12E12D-BAD3-FE56-EE1A-4D4CC6206A9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525" y="1199410"/>
            <a:ext cx="914400" cy="9144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849AB6-4335-50CF-3066-06782A66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047" y="119941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FA19886-98CB-6E21-BD8E-F34A59019050}"/>
              </a:ext>
            </a:extLst>
          </p:cNvPr>
          <p:cNvSpPr txBox="1"/>
          <p:nvPr/>
        </p:nvSpPr>
        <p:spPr>
          <a:xfrm>
            <a:off x="7937452" y="2182830"/>
            <a:ext cx="9652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고령화</a:t>
            </a:r>
            <a:endParaRPr lang="en-US" sz="16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29A96B-23FD-4B1D-2E61-50B1959D8BDF}"/>
              </a:ext>
            </a:extLst>
          </p:cNvPr>
          <p:cNvSpPr txBox="1"/>
          <p:nvPr/>
        </p:nvSpPr>
        <p:spPr>
          <a:xfrm>
            <a:off x="9148078" y="2182830"/>
            <a:ext cx="9652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전염병</a:t>
            </a:r>
            <a:endParaRPr lang="en-US" sz="16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6D39DB-CFFB-493C-2DC4-A386A07F3010}"/>
              </a:ext>
            </a:extLst>
          </p:cNvPr>
          <p:cNvSpPr txBox="1"/>
          <p:nvPr/>
        </p:nvSpPr>
        <p:spPr>
          <a:xfrm>
            <a:off x="9639298" y="2182830"/>
            <a:ext cx="232308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의료 관심</a:t>
            </a:r>
            <a:endParaRPr lang="en-US" sz="16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65A903A-F947-137C-FD69-9BC1E43980F0}"/>
              </a:ext>
            </a:extLst>
          </p:cNvPr>
          <p:cNvSpPr/>
          <p:nvPr/>
        </p:nvSpPr>
        <p:spPr>
          <a:xfrm>
            <a:off x="475938" y="4914331"/>
            <a:ext cx="562287" cy="1639790"/>
          </a:xfrm>
          <a:custGeom>
            <a:avLst/>
            <a:gdLst>
              <a:gd name="connsiteX0" fmla="*/ 225015 w 562287"/>
              <a:gd name="connsiteY0" fmla="*/ 0 h 2157590"/>
              <a:gd name="connsiteX1" fmla="*/ 561535 w 562287"/>
              <a:gd name="connsiteY1" fmla="*/ 0 h 2157590"/>
              <a:gd name="connsiteX2" fmla="*/ 561535 w 562287"/>
              <a:gd name="connsiteY2" fmla="*/ 2149286 h 2157590"/>
              <a:gd name="connsiteX3" fmla="*/ 562287 w 562287"/>
              <a:gd name="connsiteY3" fmla="*/ 2149286 h 2157590"/>
              <a:gd name="connsiteX4" fmla="*/ 562287 w 562287"/>
              <a:gd name="connsiteY4" fmla="*/ 2157590 h 2157590"/>
              <a:gd name="connsiteX5" fmla="*/ 225015 w 562287"/>
              <a:gd name="connsiteY5" fmla="*/ 2157590 h 2157590"/>
              <a:gd name="connsiteX6" fmla="*/ 0 w 562287"/>
              <a:gd name="connsiteY6" fmla="*/ 1932575 h 2157590"/>
              <a:gd name="connsiteX7" fmla="*/ 0 w 562287"/>
              <a:gd name="connsiteY7" fmla="*/ 225015 h 2157590"/>
              <a:gd name="connsiteX8" fmla="*/ 225015 w 562287"/>
              <a:gd name="connsiteY8" fmla="*/ 0 h 215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87" h="2157590">
                <a:moveTo>
                  <a:pt x="225015" y="0"/>
                </a:moveTo>
                <a:lnTo>
                  <a:pt x="561535" y="0"/>
                </a:lnTo>
                <a:lnTo>
                  <a:pt x="561535" y="2149286"/>
                </a:lnTo>
                <a:lnTo>
                  <a:pt x="562287" y="2149286"/>
                </a:lnTo>
                <a:lnTo>
                  <a:pt x="562287" y="2157590"/>
                </a:lnTo>
                <a:lnTo>
                  <a:pt x="225015" y="2157590"/>
                </a:lnTo>
                <a:cubicBezTo>
                  <a:pt x="100743" y="2157590"/>
                  <a:pt x="0" y="2056847"/>
                  <a:pt x="0" y="1932575"/>
                </a:cubicBezTo>
                <a:lnTo>
                  <a:pt x="0" y="225015"/>
                </a:lnTo>
                <a:cubicBezTo>
                  <a:pt x="0" y="100743"/>
                  <a:pt x="100743" y="0"/>
                  <a:pt x="22501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E62C17-A62A-A29E-AA5A-0C0F479224F7}"/>
              </a:ext>
            </a:extLst>
          </p:cNvPr>
          <p:cNvSpPr/>
          <p:nvPr/>
        </p:nvSpPr>
        <p:spPr>
          <a:xfrm>
            <a:off x="1038225" y="4904581"/>
            <a:ext cx="45719" cy="1660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AB2DC9-76A0-BD84-F6B3-F190DCA1FDEE}"/>
              </a:ext>
            </a:extLst>
          </p:cNvPr>
          <p:cNvSpPr txBox="1"/>
          <p:nvPr/>
        </p:nvSpPr>
        <p:spPr>
          <a:xfrm rot="16200000" flipH="1">
            <a:off x="-125006" y="5548744"/>
            <a:ext cx="180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수익모델</a:t>
            </a:r>
            <a:endParaRPr lang="en-US" spc="6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4AFCCC2A-355A-6ACB-8510-430EF9F914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84" y="5032019"/>
            <a:ext cx="1005840" cy="1005840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0FD1C491-B923-52DB-DDEF-19C37426B6E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11" y="5030910"/>
            <a:ext cx="1005840" cy="10058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9342E05-8F30-ACFB-F77A-5EE4BDF7C2D1}"/>
              </a:ext>
            </a:extLst>
          </p:cNvPr>
          <p:cNvSpPr txBox="1"/>
          <p:nvPr/>
        </p:nvSpPr>
        <p:spPr>
          <a:xfrm>
            <a:off x="6203071" y="6124569"/>
            <a:ext cx="254301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관련 병원ㆍ약국 광고</a:t>
            </a:r>
            <a:endParaRPr lang="en-US" sz="16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19686D0F-58EC-FFB5-86F6-28E55BAF9C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69" y="3211147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EC3C5-1730-E2B8-3036-191C112051C7}"/>
              </a:ext>
            </a:extLst>
          </p:cNvPr>
          <p:cNvSpPr txBox="1"/>
          <p:nvPr/>
        </p:nvSpPr>
        <p:spPr>
          <a:xfrm>
            <a:off x="2599696" y="2182830"/>
            <a:ext cx="9652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투자</a:t>
            </a:r>
            <a:endParaRPr lang="en-US" sz="16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51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58000">
              <a:srgbClr val="8B8989"/>
            </a:gs>
            <a:gs pos="100000">
              <a:schemeClr val="bg2">
                <a:lumMod val="2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B036E51-2644-3065-B151-45FD6205C7DC}"/>
              </a:ext>
            </a:extLst>
          </p:cNvPr>
          <p:cNvSpPr/>
          <p:nvPr/>
        </p:nvSpPr>
        <p:spPr>
          <a:xfrm>
            <a:off x="2106406" y="1745673"/>
            <a:ext cx="7979188" cy="3623928"/>
          </a:xfrm>
          <a:custGeom>
            <a:avLst/>
            <a:gdLst>
              <a:gd name="connsiteX0" fmla="*/ 329268 w 8110178"/>
              <a:gd name="connsiteY0" fmla="*/ 0 h 3421631"/>
              <a:gd name="connsiteX1" fmla="*/ 405685 w 8110178"/>
              <a:gd name="connsiteY1" fmla="*/ 41056 h 3421631"/>
              <a:gd name="connsiteX2" fmla="*/ 5518804 w 8110178"/>
              <a:gd name="connsiteY2" fmla="*/ 888379 h 3421631"/>
              <a:gd name="connsiteX3" fmla="*/ 6015734 w 8110178"/>
              <a:gd name="connsiteY3" fmla="*/ 910079 h 3421631"/>
              <a:gd name="connsiteX4" fmla="*/ 6015734 w 8110178"/>
              <a:gd name="connsiteY4" fmla="*/ 14408 h 3421631"/>
              <a:gd name="connsiteX5" fmla="*/ 8110178 w 8110178"/>
              <a:gd name="connsiteY5" fmla="*/ 1681322 h 3421631"/>
              <a:gd name="connsiteX6" fmla="*/ 6015734 w 8110178"/>
              <a:gd name="connsiteY6" fmla="*/ 3348236 h 3421631"/>
              <a:gd name="connsiteX7" fmla="*/ 6015734 w 8110178"/>
              <a:gd name="connsiteY7" fmla="*/ 2519030 h 3421631"/>
              <a:gd name="connsiteX8" fmla="*/ 5518804 w 8110178"/>
              <a:gd name="connsiteY8" fmla="*/ 2540731 h 3421631"/>
              <a:gd name="connsiteX9" fmla="*/ 405685 w 8110178"/>
              <a:gd name="connsiteY9" fmla="*/ 3388053 h 3421631"/>
              <a:gd name="connsiteX10" fmla="*/ 343189 w 8110178"/>
              <a:gd name="connsiteY10" fmla="*/ 3421631 h 3421631"/>
              <a:gd name="connsiteX11" fmla="*/ 264670 w 8110178"/>
              <a:gd name="connsiteY11" fmla="*/ 3234928 h 3421631"/>
              <a:gd name="connsiteX12" fmla="*/ 0 w 8110178"/>
              <a:gd name="connsiteY12" fmla="*/ 1694265 h 3421631"/>
              <a:gd name="connsiteX13" fmla="*/ 264670 w 8110178"/>
              <a:gd name="connsiteY13" fmla="*/ 153602 h 342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10178" h="3421631">
                <a:moveTo>
                  <a:pt x="329268" y="0"/>
                </a:moveTo>
                <a:lnTo>
                  <a:pt x="405685" y="41056"/>
                </a:lnTo>
                <a:cubicBezTo>
                  <a:pt x="1209579" y="444517"/>
                  <a:pt x="3117528" y="761532"/>
                  <a:pt x="5518804" y="888379"/>
                </a:cubicBezTo>
                <a:lnTo>
                  <a:pt x="6015734" y="910079"/>
                </a:lnTo>
                <a:lnTo>
                  <a:pt x="6015734" y="14408"/>
                </a:lnTo>
                <a:lnTo>
                  <a:pt x="8110178" y="1681322"/>
                </a:lnTo>
                <a:lnTo>
                  <a:pt x="6015734" y="3348236"/>
                </a:lnTo>
                <a:lnTo>
                  <a:pt x="6015734" y="2519030"/>
                </a:lnTo>
                <a:lnTo>
                  <a:pt x="5518804" y="2540731"/>
                </a:lnTo>
                <a:cubicBezTo>
                  <a:pt x="3117528" y="2667578"/>
                  <a:pt x="1209579" y="2984593"/>
                  <a:pt x="405685" y="3388053"/>
                </a:cubicBezTo>
                <a:lnTo>
                  <a:pt x="343189" y="3421631"/>
                </a:lnTo>
                <a:lnTo>
                  <a:pt x="264670" y="3234928"/>
                </a:lnTo>
                <a:cubicBezTo>
                  <a:pt x="97571" y="2795137"/>
                  <a:pt x="0" y="2264962"/>
                  <a:pt x="0" y="1694265"/>
                </a:cubicBezTo>
                <a:cubicBezTo>
                  <a:pt x="0" y="1123569"/>
                  <a:pt x="97571" y="593393"/>
                  <a:pt x="264670" y="153602"/>
                </a:cubicBezTo>
                <a:close/>
              </a:path>
            </a:pathLst>
          </a:custGeom>
          <a:gradFill flip="none" rotWithShape="1">
            <a:gsLst>
              <a:gs pos="0">
                <a:srgbClr val="FF0000">
                  <a:alpha val="50000"/>
                </a:srgbClr>
              </a:gs>
              <a:gs pos="100000">
                <a:srgbClr val="C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72032-F24B-6F89-C4CB-785049AF9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2" y="1045216"/>
            <a:ext cx="1154730" cy="1154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3AF18A-374B-616F-FA49-0A25CFA2A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68" y="2748976"/>
            <a:ext cx="1400628" cy="14006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8C0021-4E68-F9C9-2ABA-4CFE2F595742}"/>
              </a:ext>
            </a:extLst>
          </p:cNvPr>
          <p:cNvSpPr txBox="1"/>
          <p:nvPr/>
        </p:nvSpPr>
        <p:spPr>
          <a:xfrm>
            <a:off x="1742743" y="2195211"/>
            <a:ext cx="1400628" cy="347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건강 상태 정보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BDFA5-2CF2-8300-D274-49EB932D6D9F}"/>
              </a:ext>
            </a:extLst>
          </p:cNvPr>
          <p:cNvSpPr txBox="1"/>
          <p:nvPr/>
        </p:nvSpPr>
        <p:spPr>
          <a:xfrm>
            <a:off x="1111068" y="3975717"/>
            <a:ext cx="1400628" cy="347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증상 촬영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078033-0BE8-E193-DE8F-B2CA95745F18}"/>
              </a:ext>
            </a:extLst>
          </p:cNvPr>
          <p:cNvGrpSpPr/>
          <p:nvPr/>
        </p:nvGrpSpPr>
        <p:grpSpPr>
          <a:xfrm>
            <a:off x="9103117" y="2060146"/>
            <a:ext cx="2576488" cy="2994982"/>
            <a:chOff x="9039317" y="2269179"/>
            <a:chExt cx="2576488" cy="299498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626962F-FB6A-28EF-FE30-643E99AC8DDF}"/>
                </a:ext>
              </a:extLst>
            </p:cNvPr>
            <p:cNvSpPr/>
            <p:nvPr/>
          </p:nvSpPr>
          <p:spPr>
            <a:xfrm>
              <a:off x="9039317" y="2269179"/>
              <a:ext cx="2576488" cy="2994982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0690CC-E91C-0725-070D-14CCC1D20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2236" y="2722257"/>
              <a:ext cx="1390650" cy="139065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99FAB9-766A-A947-0AE4-6DBA0706D29C}"/>
                </a:ext>
              </a:extLst>
            </p:cNvPr>
            <p:cNvSpPr txBox="1"/>
            <p:nvPr/>
          </p:nvSpPr>
          <p:spPr>
            <a:xfrm>
              <a:off x="9242948" y="4491475"/>
              <a:ext cx="21692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솔루션 제공</a:t>
              </a:r>
              <a:endParaRPr lang="en-US" sz="2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EE42B6-E200-E28B-1C73-1DA783A0CB68}"/>
              </a:ext>
            </a:extLst>
          </p:cNvPr>
          <p:cNvGrpSpPr/>
          <p:nvPr/>
        </p:nvGrpSpPr>
        <p:grpSpPr>
          <a:xfrm>
            <a:off x="4549379" y="1931509"/>
            <a:ext cx="3062704" cy="2994982"/>
            <a:chOff x="4549379" y="1931509"/>
            <a:chExt cx="3038741" cy="299498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42C9D34-7501-FBB4-83FC-9BAE124C7406}"/>
                </a:ext>
              </a:extLst>
            </p:cNvPr>
            <p:cNvSpPr/>
            <p:nvPr/>
          </p:nvSpPr>
          <p:spPr>
            <a:xfrm>
              <a:off x="4549379" y="1931509"/>
              <a:ext cx="3038741" cy="299498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0CFEAC-36F3-75BB-8472-6C364F291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628" y="2447776"/>
              <a:ext cx="1770744" cy="177074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F522B1-F9ED-83A2-70B4-D3D210BF6EBD}"/>
                </a:ext>
              </a:extLst>
            </p:cNvPr>
            <p:cNvSpPr txBox="1"/>
            <p:nvPr/>
          </p:nvSpPr>
          <p:spPr>
            <a:xfrm>
              <a:off x="4984136" y="4341097"/>
              <a:ext cx="216922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yeonggiTitle Bold" panose="02020803020101020101" pitchFamily="18" charset="-127"/>
                  <a:ea typeface="GyeonggiTitle Bold" panose="02020803020101020101" pitchFamily="18" charset="-127"/>
                </a:rPr>
                <a:t>AI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E29887B-CCDD-E0F4-EF46-128B3DC27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62" y="4691531"/>
            <a:ext cx="1145260" cy="11452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049A4B-4120-43C4-AC64-F82F66AD2830}"/>
              </a:ext>
            </a:extLst>
          </p:cNvPr>
          <p:cNvSpPr txBox="1"/>
          <p:nvPr/>
        </p:nvSpPr>
        <p:spPr>
          <a:xfrm>
            <a:off x="1747478" y="5836791"/>
            <a:ext cx="1400628" cy="347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센서 스캔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FFE85-4A85-8E64-62A9-264E6C113F59}"/>
              </a:ext>
            </a:extLst>
          </p:cNvPr>
          <p:cNvSpPr txBox="1"/>
          <p:nvPr/>
        </p:nvSpPr>
        <p:spPr>
          <a:xfrm>
            <a:off x="475937" y="173620"/>
            <a:ext cx="3806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rPr>
              <a:t>제품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rPr>
              <a:t>/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rPr>
              <a:t>서비스 대상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D28C8-C19C-579C-B32B-B1DF04E2DEFA}"/>
              </a:ext>
            </a:extLst>
          </p:cNvPr>
          <p:cNvSpPr txBox="1"/>
          <p:nvPr/>
        </p:nvSpPr>
        <p:spPr>
          <a:xfrm>
            <a:off x="1747478" y="2199946"/>
            <a:ext cx="1400628" cy="347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건강 상태 정보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0E47B-CAE4-3D39-3175-EE718D184E50}"/>
              </a:ext>
            </a:extLst>
          </p:cNvPr>
          <p:cNvSpPr/>
          <p:nvPr/>
        </p:nvSpPr>
        <p:spPr>
          <a:xfrm>
            <a:off x="495147" y="758395"/>
            <a:ext cx="11201706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9000">
                <a:srgbClr val="8B8989"/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0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B28607-EE77-2B70-04CF-522E987DB7B6}"/>
              </a:ext>
            </a:extLst>
          </p:cNvPr>
          <p:cNvSpPr txBox="1"/>
          <p:nvPr/>
        </p:nvSpPr>
        <p:spPr>
          <a:xfrm>
            <a:off x="2207527" y="327008"/>
            <a:ext cx="13452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8895AA"/>
                </a:solidFill>
                <a:latin typeface="Source Sans Pro SemiBold" panose="020B0604020202020204" pitchFamily="34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9EC42-DBA2-B594-3199-875F951C27B1}"/>
              </a:ext>
            </a:extLst>
          </p:cNvPr>
          <p:cNvSpPr txBox="1"/>
          <p:nvPr/>
        </p:nvSpPr>
        <p:spPr>
          <a:xfrm>
            <a:off x="4092363" y="327008"/>
            <a:ext cx="18870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BAF8C"/>
                </a:solidFill>
                <a:latin typeface="Source Sans Pro SemiBold" panose="020B0604020202020204" pitchFamily="34" charset="0"/>
              </a:rPr>
              <a:t>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63154-47C7-9053-96E4-662023ABAA49}"/>
              </a:ext>
            </a:extLst>
          </p:cNvPr>
          <p:cNvSpPr txBox="1"/>
          <p:nvPr/>
        </p:nvSpPr>
        <p:spPr>
          <a:xfrm>
            <a:off x="6519014" y="327008"/>
            <a:ext cx="16193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91CFD6"/>
                </a:solidFill>
                <a:latin typeface="Source Sans Pro SemiBold" panose="020B0604020202020204" pitchFamily="34" charset="0"/>
              </a:rPr>
              <a:t>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23CD4-0AB1-E843-3326-05F69317B9A9}"/>
              </a:ext>
            </a:extLst>
          </p:cNvPr>
          <p:cNvSpPr txBox="1"/>
          <p:nvPr/>
        </p:nvSpPr>
        <p:spPr>
          <a:xfrm>
            <a:off x="8677963" y="327008"/>
            <a:ext cx="1346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5C894"/>
                </a:solidFill>
                <a:latin typeface="Source Sans Pro SemiBold" panose="020B0604020202020204" pitchFamily="34" charset="0"/>
              </a:rPr>
              <a:t>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B580D1-E198-9C8A-F745-4516D511CA76}"/>
              </a:ext>
            </a:extLst>
          </p:cNvPr>
          <p:cNvSpPr/>
          <p:nvPr/>
        </p:nvSpPr>
        <p:spPr>
          <a:xfrm>
            <a:off x="495147" y="2210055"/>
            <a:ext cx="2640479" cy="3673219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1270000" dist="774700" dir="27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CF4655-5185-C1FE-40F5-33872F131356}"/>
              </a:ext>
            </a:extLst>
          </p:cNvPr>
          <p:cNvSpPr/>
          <p:nvPr/>
        </p:nvSpPr>
        <p:spPr>
          <a:xfrm>
            <a:off x="3348891" y="2210055"/>
            <a:ext cx="2640479" cy="3673219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1270000" dist="774700" dir="27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023A2E4-3D10-FFDB-86BE-05A70A41A1ED}"/>
              </a:ext>
            </a:extLst>
          </p:cNvPr>
          <p:cNvSpPr/>
          <p:nvPr/>
        </p:nvSpPr>
        <p:spPr>
          <a:xfrm>
            <a:off x="6202633" y="2210055"/>
            <a:ext cx="2640479" cy="3673219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1270000" dist="774700" dir="27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41A173-8DC4-8C7B-4869-87C3CC30C017}"/>
              </a:ext>
            </a:extLst>
          </p:cNvPr>
          <p:cNvSpPr/>
          <p:nvPr/>
        </p:nvSpPr>
        <p:spPr>
          <a:xfrm>
            <a:off x="9056374" y="2210055"/>
            <a:ext cx="2640479" cy="3673219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1270000" dist="774700" dir="27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DF7E89-544C-2FD1-2260-CEA382146B3D}"/>
              </a:ext>
            </a:extLst>
          </p:cNvPr>
          <p:cNvSpPr txBox="1"/>
          <p:nvPr/>
        </p:nvSpPr>
        <p:spPr>
          <a:xfrm>
            <a:off x="9056369" y="3686466"/>
            <a:ext cx="264048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의사 협회</a:t>
            </a:r>
            <a:r>
              <a:rPr lang="ko-KR" altLang="en-US" dirty="0">
                <a:solidFill>
                  <a:srgbClr val="76717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와 갈등</a:t>
            </a:r>
            <a:endParaRPr lang="en-US" altLang="ko-KR" dirty="0">
              <a:solidFill>
                <a:srgbClr val="76717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진입 문턱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낮음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에 대한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거부감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AC82CD-FDF7-47F1-4DB0-82C5FD3E8CFA}"/>
              </a:ext>
            </a:extLst>
          </p:cNvPr>
          <p:cNvSpPr txBox="1"/>
          <p:nvPr/>
        </p:nvSpPr>
        <p:spPr>
          <a:xfrm>
            <a:off x="9917191" y="2530143"/>
            <a:ext cx="91884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ED942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Threats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5391B5-D5CA-80D5-EB52-203B6D8F8BAB}"/>
              </a:ext>
            </a:extLst>
          </p:cNvPr>
          <p:cNvSpPr txBox="1"/>
          <p:nvPr/>
        </p:nvSpPr>
        <p:spPr>
          <a:xfrm>
            <a:off x="6202631" y="3686466"/>
            <a:ext cx="2640480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적은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경쟁자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선구자적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시도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원격 의료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수요 증가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52948-A0AF-8393-05C5-B33CB0D45ABA}"/>
              </a:ext>
            </a:extLst>
          </p:cNvPr>
          <p:cNvSpPr txBox="1"/>
          <p:nvPr/>
        </p:nvSpPr>
        <p:spPr>
          <a:xfrm>
            <a:off x="1253374" y="2530143"/>
            <a:ext cx="11240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122D5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Strengths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E99CDD-B116-2849-3CA1-31AB10324E20}"/>
              </a:ext>
            </a:extLst>
          </p:cNvPr>
          <p:cNvSpPr txBox="1"/>
          <p:nvPr/>
        </p:nvSpPr>
        <p:spPr>
          <a:xfrm>
            <a:off x="3992500" y="2530143"/>
            <a:ext cx="135325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FA621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Weaknesses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3DC102-7594-D4DC-E571-0AFA667B9946}"/>
              </a:ext>
            </a:extLst>
          </p:cNvPr>
          <p:cNvSpPr txBox="1"/>
          <p:nvPr/>
        </p:nvSpPr>
        <p:spPr>
          <a:xfrm>
            <a:off x="6757277" y="2530143"/>
            <a:ext cx="15311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1B839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Opportunities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62547-61F7-2709-FE52-3A52B5AA1CF5}"/>
              </a:ext>
            </a:extLst>
          </p:cNvPr>
          <p:cNvSpPr txBox="1"/>
          <p:nvPr/>
        </p:nvSpPr>
        <p:spPr>
          <a:xfrm>
            <a:off x="3348886" y="3686466"/>
            <a:ext cx="264048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복잡한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진료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어려움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오진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가능성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책임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소지 불명확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9142EF-A6DE-9074-E88E-59C891A036FB}"/>
              </a:ext>
            </a:extLst>
          </p:cNvPr>
          <p:cNvSpPr txBox="1"/>
          <p:nvPr/>
        </p:nvSpPr>
        <p:spPr>
          <a:xfrm>
            <a:off x="495150" y="3686466"/>
            <a:ext cx="26404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 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맞춤형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폭넓은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진료 범위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신속함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과 정확성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229C3E-FB53-EA32-6078-12069C5EDC82}"/>
              </a:ext>
            </a:extLst>
          </p:cNvPr>
          <p:cNvCxnSpPr>
            <a:cxnSpLocks/>
          </p:cNvCxnSpPr>
          <p:nvPr/>
        </p:nvCxnSpPr>
        <p:spPr>
          <a:xfrm>
            <a:off x="995622" y="2912343"/>
            <a:ext cx="163953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2">
                    <a:lumMod val="50000"/>
                    <a:alpha val="20000"/>
                  </a:schemeClr>
                </a:gs>
                <a:gs pos="80000">
                  <a:srgbClr val="504C4C">
                    <a:alpha val="50000"/>
                  </a:srgbClr>
                </a:gs>
                <a:gs pos="20000">
                  <a:srgbClr val="4E4B4B">
                    <a:alpha val="50000"/>
                  </a:srgbClr>
                </a:gs>
                <a:gs pos="53000">
                  <a:schemeClr val="bg2">
                    <a:lumMod val="25000"/>
                    <a:alpha val="50000"/>
                  </a:schemeClr>
                </a:gs>
                <a:gs pos="100000">
                  <a:schemeClr val="bg2">
                    <a:lumMod val="50000"/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EBE662-05A5-BA7E-5280-557E6DAB18FA}"/>
              </a:ext>
            </a:extLst>
          </p:cNvPr>
          <p:cNvCxnSpPr>
            <a:cxnSpLocks/>
          </p:cNvCxnSpPr>
          <p:nvPr/>
        </p:nvCxnSpPr>
        <p:spPr>
          <a:xfrm>
            <a:off x="3849364" y="2912343"/>
            <a:ext cx="163953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2">
                    <a:lumMod val="50000"/>
                    <a:alpha val="20000"/>
                  </a:schemeClr>
                </a:gs>
                <a:gs pos="80000">
                  <a:srgbClr val="504C4C">
                    <a:alpha val="50000"/>
                  </a:srgbClr>
                </a:gs>
                <a:gs pos="20000">
                  <a:srgbClr val="4E4B4B">
                    <a:alpha val="50000"/>
                  </a:srgbClr>
                </a:gs>
                <a:gs pos="53000">
                  <a:schemeClr val="bg2">
                    <a:lumMod val="25000"/>
                    <a:alpha val="50000"/>
                  </a:schemeClr>
                </a:gs>
                <a:gs pos="100000">
                  <a:schemeClr val="bg2">
                    <a:lumMod val="50000"/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B67910-B5FD-0BDC-243E-000E634DB300}"/>
              </a:ext>
            </a:extLst>
          </p:cNvPr>
          <p:cNvCxnSpPr>
            <a:cxnSpLocks/>
          </p:cNvCxnSpPr>
          <p:nvPr/>
        </p:nvCxnSpPr>
        <p:spPr>
          <a:xfrm>
            <a:off x="6703106" y="2912343"/>
            <a:ext cx="163953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2">
                    <a:lumMod val="50000"/>
                    <a:alpha val="20000"/>
                  </a:schemeClr>
                </a:gs>
                <a:gs pos="80000">
                  <a:srgbClr val="504C4C">
                    <a:alpha val="50000"/>
                  </a:srgbClr>
                </a:gs>
                <a:gs pos="20000">
                  <a:srgbClr val="4E4B4B">
                    <a:alpha val="50000"/>
                  </a:srgbClr>
                </a:gs>
                <a:gs pos="53000">
                  <a:schemeClr val="bg2">
                    <a:lumMod val="25000"/>
                    <a:alpha val="50000"/>
                  </a:schemeClr>
                </a:gs>
                <a:gs pos="100000">
                  <a:schemeClr val="bg2">
                    <a:lumMod val="50000"/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02CACD-A5CB-D6E0-E611-5C3B86F4D09A}"/>
              </a:ext>
            </a:extLst>
          </p:cNvPr>
          <p:cNvCxnSpPr>
            <a:cxnSpLocks/>
          </p:cNvCxnSpPr>
          <p:nvPr/>
        </p:nvCxnSpPr>
        <p:spPr>
          <a:xfrm>
            <a:off x="9556847" y="2912343"/>
            <a:ext cx="163953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2">
                    <a:lumMod val="50000"/>
                    <a:alpha val="20000"/>
                  </a:schemeClr>
                </a:gs>
                <a:gs pos="80000">
                  <a:srgbClr val="504C4C">
                    <a:alpha val="50000"/>
                  </a:srgbClr>
                </a:gs>
                <a:gs pos="20000">
                  <a:srgbClr val="4E4B4B">
                    <a:alpha val="50000"/>
                  </a:srgbClr>
                </a:gs>
                <a:gs pos="53000">
                  <a:schemeClr val="bg2">
                    <a:lumMod val="25000"/>
                    <a:alpha val="50000"/>
                  </a:schemeClr>
                </a:gs>
                <a:gs pos="100000">
                  <a:schemeClr val="bg2">
                    <a:lumMod val="50000"/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891CD8D-EE16-5987-BE87-905B58AFDEED}"/>
              </a:ext>
            </a:extLst>
          </p:cNvPr>
          <p:cNvSpPr txBox="1"/>
          <p:nvPr/>
        </p:nvSpPr>
        <p:spPr>
          <a:xfrm>
            <a:off x="475937" y="173620"/>
            <a:ext cx="3806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en-US" dirty="0"/>
              <a:t>SWOT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CEF920-8715-33E6-C88C-90F6AA4C6E44}"/>
              </a:ext>
            </a:extLst>
          </p:cNvPr>
          <p:cNvSpPr/>
          <p:nvPr/>
        </p:nvSpPr>
        <p:spPr>
          <a:xfrm>
            <a:off x="495147" y="758395"/>
            <a:ext cx="1120170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9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B8BC8A-EC21-E7B8-C88C-95E6672CB4CD}"/>
              </a:ext>
            </a:extLst>
          </p:cNvPr>
          <p:cNvSpPr txBox="1"/>
          <p:nvPr/>
        </p:nvSpPr>
        <p:spPr>
          <a:xfrm>
            <a:off x="475937" y="173620"/>
            <a:ext cx="2151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/>
              <a:t>환경 분석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290C3-10DB-2BBB-6289-B50AE847C552}"/>
              </a:ext>
            </a:extLst>
          </p:cNvPr>
          <p:cNvSpPr/>
          <p:nvPr/>
        </p:nvSpPr>
        <p:spPr>
          <a:xfrm>
            <a:off x="495147" y="758395"/>
            <a:ext cx="1120170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8132186-E895-72FE-5F23-BCB19581C56C}"/>
              </a:ext>
            </a:extLst>
          </p:cNvPr>
          <p:cNvCxnSpPr>
            <a:stCxn id="8" idx="0"/>
          </p:cNvCxnSpPr>
          <p:nvPr/>
        </p:nvCxnSpPr>
        <p:spPr>
          <a:xfrm flipV="1">
            <a:off x="6096000" y="1207008"/>
            <a:ext cx="0" cy="1511808"/>
          </a:xfrm>
          <a:prstGeom prst="line">
            <a:avLst/>
          </a:prstGeom>
          <a:ln w="57150">
            <a:gradFill>
              <a:gsLst>
                <a:gs pos="0">
                  <a:srgbClr val="000000"/>
                </a:gs>
                <a:gs pos="44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E99C392-C5AB-26C0-2704-8DD7BAFFF732}"/>
              </a:ext>
            </a:extLst>
          </p:cNvPr>
          <p:cNvCxnSpPr>
            <a:cxnSpLocks/>
          </p:cNvCxnSpPr>
          <p:nvPr/>
        </p:nvCxnSpPr>
        <p:spPr>
          <a:xfrm flipV="1">
            <a:off x="6096000" y="4559808"/>
            <a:ext cx="0" cy="1511808"/>
          </a:xfrm>
          <a:prstGeom prst="line">
            <a:avLst/>
          </a:prstGeom>
          <a:ln w="57150">
            <a:gradFill>
              <a:gsLst>
                <a:gs pos="0">
                  <a:srgbClr val="000000"/>
                </a:gs>
                <a:gs pos="44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16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943919B-D25F-5EAD-80DC-C8597F2F4F5C}"/>
              </a:ext>
            </a:extLst>
          </p:cNvPr>
          <p:cNvCxnSpPr>
            <a:cxnSpLocks/>
          </p:cNvCxnSpPr>
          <p:nvPr/>
        </p:nvCxnSpPr>
        <p:spPr>
          <a:xfrm>
            <a:off x="625475" y="3639312"/>
            <a:ext cx="2740025" cy="0"/>
          </a:xfrm>
          <a:prstGeom prst="line">
            <a:avLst/>
          </a:prstGeom>
          <a:ln w="57150">
            <a:gradFill>
              <a:gsLst>
                <a:gs pos="0">
                  <a:srgbClr val="000000"/>
                </a:gs>
                <a:gs pos="44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7005C72-7AD8-F880-DB06-2A30DCD87994}"/>
              </a:ext>
            </a:extLst>
          </p:cNvPr>
          <p:cNvCxnSpPr>
            <a:cxnSpLocks/>
          </p:cNvCxnSpPr>
          <p:nvPr/>
        </p:nvCxnSpPr>
        <p:spPr>
          <a:xfrm>
            <a:off x="8839200" y="3639312"/>
            <a:ext cx="2740025" cy="0"/>
          </a:xfrm>
          <a:prstGeom prst="line">
            <a:avLst/>
          </a:prstGeom>
          <a:ln w="57150">
            <a:gradFill>
              <a:gsLst>
                <a:gs pos="0">
                  <a:srgbClr val="000000"/>
                </a:gs>
                <a:gs pos="44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0AF619-3370-AB4C-ECCA-7748CBE5B689}"/>
              </a:ext>
            </a:extLst>
          </p:cNvPr>
          <p:cNvSpPr/>
          <p:nvPr/>
        </p:nvSpPr>
        <p:spPr>
          <a:xfrm>
            <a:off x="3352800" y="2718816"/>
            <a:ext cx="5486400" cy="18409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BF2C01-BA38-FDEF-6FC1-0FF145AB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800" y="3429000"/>
            <a:ext cx="4978400" cy="166814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algn="ctr">
              <a:lnSpc>
                <a:spcPct val="160000"/>
              </a:lnSpc>
            </a:pP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ㆍ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  </a:t>
            </a:r>
            <a:r>
              <a:rPr lang="en-US" altLang="en-US" sz="1600" dirty="0" err="1">
                <a:solidFill>
                  <a:schemeClr val="bg1">
                    <a:lumMod val="8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SW와</a:t>
            </a:r>
            <a:r>
              <a:rPr lang="en-US" altLang="en-US" sz="1600" dirty="0">
                <a:solidFill>
                  <a:schemeClr val="bg1">
                    <a:lumMod val="8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en-US" sz="1600" dirty="0" err="1">
                <a:solidFill>
                  <a:schemeClr val="bg1">
                    <a:lumMod val="8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의료</a:t>
            </a:r>
            <a:r>
              <a:rPr lang="en-US" altLang="en-US" sz="1600" dirty="0">
                <a:solidFill>
                  <a:schemeClr val="bg1">
                    <a:lumMod val="8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en-US" sz="1600" dirty="0" err="1">
                <a:solidFill>
                  <a:schemeClr val="bg1">
                    <a:lumMod val="8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분야</a:t>
            </a:r>
            <a:r>
              <a:rPr lang="en-US" altLang="en-US" sz="1600" dirty="0" err="1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</a:t>
            </a:r>
            <a:r>
              <a:rPr lang="en-US" altLang="en-US" sz="1600" dirty="0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en-US" sz="1600" dirty="0" err="1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한정</a:t>
            </a:r>
            <a:endParaRPr lang="en-US" altLang="en-US" sz="1600" dirty="0">
              <a:solidFill>
                <a:schemeClr val="bg1">
                  <a:lumMod val="8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ㆍ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 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경증</a:t>
            </a:r>
            <a:r>
              <a:rPr lang="en-US" altLang="en-US" sz="1600" dirty="0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en-US" sz="1600" dirty="0" err="1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진료</a:t>
            </a:r>
            <a:r>
              <a:rPr lang="en-US" altLang="en-US" sz="1600" dirty="0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>
              <a:lnSpc>
                <a:spcPct val="160000"/>
              </a:lnSpc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>
              <a:lnSpc>
                <a:spcPct val="160000"/>
              </a:lnSpc>
            </a:pPr>
            <a:endParaRPr lang="en-US" altLang="ko-KR" sz="1600" b="1" dirty="0">
              <a:solidFill>
                <a:schemeClr val="bg1">
                  <a:lumMod val="85000"/>
                </a:schemeClr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ㆍ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  </a:t>
            </a:r>
            <a:r>
              <a:rPr lang="en-US" altLang="en-US" sz="1600" dirty="0" err="1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</a:t>
            </a:r>
            <a:r>
              <a:rPr lang="en-US" altLang="en-US" sz="1600" dirty="0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en-US" sz="1600" dirty="0" err="1">
                <a:solidFill>
                  <a:schemeClr val="bg1">
                    <a:lumMod val="8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맞춤</a:t>
            </a:r>
            <a:endParaRPr lang="en-US" altLang="en-US" sz="1600" dirty="0">
              <a:solidFill>
                <a:schemeClr val="bg1">
                  <a:lumMod val="85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ㆍ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 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en-US" sz="1600" dirty="0" err="1">
                <a:solidFill>
                  <a:schemeClr val="bg1">
                    <a:lumMod val="8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직접적인</a:t>
            </a:r>
            <a:r>
              <a:rPr lang="en-US" altLang="en-US" sz="1600" dirty="0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en-US" sz="1600" dirty="0" err="1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치료</a:t>
            </a:r>
            <a:r>
              <a:rPr lang="en-US" altLang="en-US" sz="1600" dirty="0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en-US" sz="1600" dirty="0" err="1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제공</a:t>
            </a:r>
            <a:r>
              <a:rPr lang="en-US" altLang="en-US" sz="1600" dirty="0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en-US" sz="1600" dirty="0">
                <a:solidFill>
                  <a:schemeClr val="bg1">
                    <a:lumMod val="8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39FE7-60C2-779B-A18F-68AECD638B51}"/>
              </a:ext>
            </a:extLst>
          </p:cNvPr>
          <p:cNvSpPr txBox="1"/>
          <p:nvPr/>
        </p:nvSpPr>
        <p:spPr>
          <a:xfrm>
            <a:off x="4258037" y="2844225"/>
            <a:ext cx="3675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내부적 환경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85F630-7A97-EEC9-CA98-34DD611C3D97}"/>
              </a:ext>
            </a:extLst>
          </p:cNvPr>
          <p:cNvSpPr txBox="1"/>
          <p:nvPr/>
        </p:nvSpPr>
        <p:spPr>
          <a:xfrm>
            <a:off x="625476" y="3063657"/>
            <a:ext cx="26546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3200"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olitical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0F4938-0AED-2347-2A4E-1CCB83F466F2}"/>
              </a:ext>
            </a:extLst>
          </p:cNvPr>
          <p:cNvSpPr txBox="1"/>
          <p:nvPr/>
        </p:nvSpPr>
        <p:spPr>
          <a:xfrm>
            <a:off x="625476" y="3630193"/>
            <a:ext cx="26546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Economic</a:t>
            </a:r>
            <a:endParaRPr lang="en-US" sz="32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FC6358-2ED4-8B48-176A-7B88092DA4DE}"/>
              </a:ext>
            </a:extLst>
          </p:cNvPr>
          <p:cNvSpPr txBox="1"/>
          <p:nvPr/>
        </p:nvSpPr>
        <p:spPr>
          <a:xfrm>
            <a:off x="8930704" y="3063657"/>
            <a:ext cx="26546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ocial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A8F8CA-35DE-3290-E6DE-CE94C5AEBAEA}"/>
              </a:ext>
            </a:extLst>
          </p:cNvPr>
          <p:cNvSpPr txBox="1"/>
          <p:nvPr/>
        </p:nvSpPr>
        <p:spPr>
          <a:xfrm>
            <a:off x="8930704" y="3648432"/>
            <a:ext cx="26546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T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echnological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9A1383-1A13-898B-C4B3-3906B9AB5951}"/>
              </a:ext>
            </a:extLst>
          </p:cNvPr>
          <p:cNvSpPr txBox="1"/>
          <p:nvPr/>
        </p:nvSpPr>
        <p:spPr>
          <a:xfrm>
            <a:off x="625476" y="3645309"/>
            <a:ext cx="26546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conomic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989EFC-E5BA-2C5D-F512-2978D441CA87}"/>
              </a:ext>
            </a:extLst>
          </p:cNvPr>
          <p:cNvSpPr txBox="1"/>
          <p:nvPr/>
        </p:nvSpPr>
        <p:spPr>
          <a:xfrm>
            <a:off x="6337301" y="4765689"/>
            <a:ext cx="5241923" cy="95410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en-US"/>
            </a:defPPr>
            <a:lvl1pPr algn="just">
              <a:lnSpc>
                <a:spcPct val="160000"/>
              </a:lnSpc>
              <a:defRPr b="1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pPr algn="r"/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en-US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기술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투자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규모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증가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기술의 </a:t>
            </a:r>
            <a:r>
              <a:rPr lang="en-US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발전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가속화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921034-07CD-675A-6418-D84928DA8F95}"/>
              </a:ext>
            </a:extLst>
          </p:cNvPr>
          <p:cNvSpPr txBox="1"/>
          <p:nvPr/>
        </p:nvSpPr>
        <p:spPr>
          <a:xfrm>
            <a:off x="6337301" y="1498468"/>
            <a:ext cx="5241923" cy="92557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en-US"/>
            </a:defPPr>
            <a:lvl1pPr algn="just">
              <a:lnSpc>
                <a:spcPct val="160000"/>
              </a:lnSpc>
              <a:defRPr b="1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pPr algn="r"/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COVID 19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같은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전염병 증가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의료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수요 핵심 연령대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인구 증가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FD3781-CB6C-773F-F5FC-AEAE25DCD0A6}"/>
              </a:ext>
            </a:extLst>
          </p:cNvPr>
          <p:cNvSpPr txBox="1"/>
          <p:nvPr/>
        </p:nvSpPr>
        <p:spPr>
          <a:xfrm>
            <a:off x="612775" y="4765689"/>
            <a:ext cx="5241923" cy="92557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en-US"/>
            </a:defPPr>
            <a:lvl1pPr algn="just">
              <a:lnSpc>
                <a:spcPct val="160000"/>
              </a:lnSpc>
              <a:defRPr b="1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pPr algn="l"/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경제 발전에 따른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의료비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지출의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증가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00CC0-0A86-501B-2E77-5E5C0B180F83}"/>
              </a:ext>
            </a:extLst>
          </p:cNvPr>
          <p:cNvSpPr txBox="1"/>
          <p:nvPr/>
        </p:nvSpPr>
        <p:spPr>
          <a:xfrm>
            <a:off x="612775" y="1498468"/>
            <a:ext cx="5241923" cy="92557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en-US"/>
            </a:defPPr>
            <a:lvl1pPr algn="just">
              <a:lnSpc>
                <a:spcPct val="160000"/>
              </a:lnSpc>
              <a:defRPr b="1">
                <a:solidFill>
                  <a:schemeClr val="bg1">
                    <a:lumMod val="8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pPr algn="l"/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의료의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허용 범위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및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간접 진료에 대한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규제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논의 활성화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66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400AD0-A844-744C-3BF0-02B708B94D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BAB420-088B-C126-BFA8-414E29C411BC}"/>
              </a:ext>
            </a:extLst>
          </p:cNvPr>
          <p:cNvGrpSpPr/>
          <p:nvPr/>
        </p:nvGrpSpPr>
        <p:grpSpPr>
          <a:xfrm>
            <a:off x="6913945" y="1664109"/>
            <a:ext cx="3850510" cy="3160732"/>
            <a:chOff x="808070" y="1437177"/>
            <a:chExt cx="4811668" cy="3934573"/>
          </a:xfrm>
        </p:grpSpPr>
        <p:pic>
          <p:nvPicPr>
            <p:cNvPr id="1026" name="Picture 2" descr="내 주변 병원찾기 | 병원약국 검색어플, 굿닥">
              <a:extLst>
                <a:ext uri="{FF2B5EF4-FFF2-40B4-BE49-F238E27FC236}">
                  <a16:creationId xmlns:a16="http://schemas.microsoft.com/office/drawing/2014/main" id="{8227A10D-72A2-6A1F-CA42-64C750A536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5750" y1="40127" x2="35750" y2="40127"/>
                          <a14:foregroundMark x1="35750" y1="57325" x2="35750" y2="573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25" t="33697" r="25325" b="33697"/>
            <a:stretch/>
          </p:blipFill>
          <p:spPr bwMode="auto">
            <a:xfrm>
              <a:off x="808070" y="1437177"/>
              <a:ext cx="4811668" cy="166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노을, 임찬양 단독 대표이사 체제로 변경">
              <a:extLst>
                <a:ext uri="{FF2B5EF4-FFF2-40B4-BE49-F238E27FC236}">
                  <a16:creationId xmlns:a16="http://schemas.microsoft.com/office/drawing/2014/main" id="{DDD868EA-845A-82C4-619F-F1121252F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798"/>
            <a:stretch/>
          </p:blipFill>
          <p:spPr bwMode="auto">
            <a:xfrm>
              <a:off x="1832660" y="4014012"/>
              <a:ext cx="2762490" cy="1357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Noom Logo Download Vector">
              <a:extLst>
                <a:ext uri="{FF2B5EF4-FFF2-40B4-BE49-F238E27FC236}">
                  <a16:creationId xmlns:a16="http://schemas.microsoft.com/office/drawing/2014/main" id="{5B1C29E5-CD19-0D47-CC12-D5D122571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785" y="3191673"/>
              <a:ext cx="3472237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7CDFBB-4B7E-1752-461F-7C334F46B4A0}"/>
              </a:ext>
            </a:extLst>
          </p:cNvPr>
          <p:cNvSpPr txBox="1"/>
          <p:nvPr/>
        </p:nvSpPr>
        <p:spPr>
          <a:xfrm>
            <a:off x="475938" y="173620"/>
            <a:ext cx="1265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 dirty="0"/>
              <a:t>경쟁자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1762A-5B8D-FE01-BFEA-3F46C5D9C39B}"/>
              </a:ext>
            </a:extLst>
          </p:cNvPr>
          <p:cNvSpPr txBox="1"/>
          <p:nvPr/>
        </p:nvSpPr>
        <p:spPr>
          <a:xfrm>
            <a:off x="7733866" y="5408557"/>
            <a:ext cx="22106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간접 경쟁자</a:t>
            </a:r>
            <a:endParaRPr 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D5E7E0-AE98-0E07-177D-0ABA4D5DF7C6}"/>
              </a:ext>
            </a:extLst>
          </p:cNvPr>
          <p:cNvGrpSpPr/>
          <p:nvPr/>
        </p:nvGrpSpPr>
        <p:grpSpPr>
          <a:xfrm>
            <a:off x="2030188" y="1562509"/>
            <a:ext cx="2645223" cy="3482806"/>
            <a:chOff x="7355682" y="1231347"/>
            <a:chExt cx="3657600" cy="4682026"/>
          </a:xfrm>
        </p:grpSpPr>
        <p:pic>
          <p:nvPicPr>
            <p:cNvPr id="1036" name="Picture 12" descr="뷰노, 생체신호 AI로 연구영역 확장">
              <a:extLst>
                <a:ext uri="{FF2B5EF4-FFF2-40B4-BE49-F238E27FC236}">
                  <a16:creationId xmlns:a16="http://schemas.microsoft.com/office/drawing/2014/main" id="{02B4AAE9-5B35-7468-5B24-3C0635014A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35" b="89904" l="4853" r="95441">
                          <a14:foregroundMark x1="8971" y1="55769" x2="8971" y2="55769"/>
                          <a14:foregroundMark x1="17206" y1="34135" x2="17206" y2="34135"/>
                          <a14:foregroundMark x1="4853" y1="18269" x2="4853" y2="18269"/>
                          <a14:foregroundMark x1="54265" y1="31731" x2="54265" y2="31731"/>
                          <a14:foregroundMark x1="83971" y1="56731" x2="83971" y2="56731"/>
                          <a14:foregroundMark x1="95441" y1="37019" x2="95441" y2="370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649"/>
            <a:stretch/>
          </p:blipFill>
          <p:spPr bwMode="auto">
            <a:xfrm>
              <a:off x="7355682" y="1231347"/>
              <a:ext cx="3657600" cy="83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주)루닛 2022년 기업정보 | 회사소개, 근무환경, 복리후생 등 기업정보 제공 - 사람인">
              <a:extLst>
                <a:ext uri="{FF2B5EF4-FFF2-40B4-BE49-F238E27FC236}">
                  <a16:creationId xmlns:a16="http://schemas.microsoft.com/office/drawing/2014/main" id="{726EA939-9975-B250-C9B8-143D7314B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82" y="2463449"/>
              <a:ext cx="3657600" cy="973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주)인실리코 2022년 기업정보 | 회사소개, 근무환경, 복리후생 등 기업정보 제공 - 사람인">
              <a:extLst>
                <a:ext uri="{FF2B5EF4-FFF2-40B4-BE49-F238E27FC236}">
                  <a16:creationId xmlns:a16="http://schemas.microsoft.com/office/drawing/2014/main" id="{B8A53F2F-83E6-F239-FFD9-3BD61FAE0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932" b="92373" l="1800" r="98000">
                          <a14:foregroundMark x1="87200" y1="52542" x2="87200" y2="52542"/>
                          <a14:foregroundMark x1="89000" y1="35593" x2="89000" y2="35593"/>
                          <a14:foregroundMark x1="95800" y1="33898" x2="98000" y2="44915"/>
                          <a14:foregroundMark x1="13000" y1="16949" x2="14600" y2="13559"/>
                          <a14:foregroundMark x1="1800" y1="30508" x2="4200" y2="38983"/>
                          <a14:foregroundMark x1="19400" y1="52542" x2="16800" y2="59322"/>
                          <a14:foregroundMark x1="16400" y1="89831" x2="16200" y2="93220"/>
                          <a14:foregroundMark x1="35600" y1="27119" x2="35600" y2="32203"/>
                          <a14:foregroundMark x1="36200" y1="56780" x2="35800" y2="47458"/>
                          <a14:foregroundMark x1="36000" y1="68644" x2="36000" y2="49153"/>
                          <a14:foregroundMark x1="39200" y1="48305" x2="39600" y2="38983"/>
                          <a14:foregroundMark x1="39800" y1="66102" x2="40200" y2="49153"/>
                          <a14:foregroundMark x1="47200" y1="42373" x2="47000" y2="64407"/>
                          <a14:foregroundMark x1="46600" y1="35593" x2="43600" y2="29661"/>
                          <a14:foregroundMark x1="52200" y1="47458" x2="50600" y2="37288"/>
                          <a14:foregroundMark x1="58800" y1="56780" x2="56600" y2="66949"/>
                          <a14:foregroundMark x1="51800" y1="70339" x2="56800" y2="71186"/>
                          <a14:foregroundMark x1="51800" y1="27966" x2="58400" y2="28814"/>
                          <a14:foregroundMark x1="63000" y1="25424" x2="62200" y2="27966"/>
                          <a14:foregroundMark x1="62200" y1="39831" x2="62200" y2="52542"/>
                          <a14:foregroundMark x1="62200" y1="72881" x2="62600" y2="59322"/>
                          <a14:foregroundMark x1="66600" y1="68644" x2="66200" y2="30508"/>
                          <a14:foregroundMark x1="70400" y1="29661" x2="70800" y2="27966"/>
                          <a14:foregroundMark x1="70200" y1="41525" x2="70400" y2="68644"/>
                          <a14:foregroundMark x1="76983" y1="60315" x2="75600" y2="60169"/>
                          <a14:foregroundMark x1="81290" y1="60772" x2="81047" y2="60746"/>
                          <a14:foregroundMark x1="83600" y1="61017" x2="81519" y2="60796"/>
                          <a14:foregroundMark x1="76292" y1="38139" x2="76400" y2="37288"/>
                          <a14:foregroundMark x1="75802" y1="41995" x2="76157" y2="39203"/>
                          <a14:foregroundMark x1="88800" y1="61017" x2="88200" y2="39831"/>
                          <a14:foregroundMark x1="90800" y1="30508" x2="93800" y2="30508"/>
                          <a14:foregroundMark x1="97600" y1="51695" x2="94600" y2="64407"/>
                          <a14:foregroundMark x1="13000" y1="5932" x2="11200" y2="15254"/>
                          <a14:foregroundMark x1="10800" y1="39831" x2="12400" y2="48305"/>
                          <a14:foregroundMark x1="21400" y1="15254" x2="21600" y2="28814"/>
                          <a14:foregroundMark x1="26000" y1="59322" x2="27800" y2="70339"/>
                          <a14:foregroundMark x1="24600" y1="51695" x2="26800" y2="65254"/>
                          <a14:foregroundMark x1="28600" y1="58475" x2="24400" y2="60169"/>
                          <a14:foregroundMark x1="28400" y1="73729" x2="26800" y2="66949"/>
                          <a14:backgroundMark x1="80600" y1="50847" x2="79800" y2="45763"/>
                          <a14:backgroundMark x1="80600" y1="37288" x2="79000" y2="50847"/>
                          <a14:backgroundMark x1="77000" y1="45763" x2="76800" y2="52542"/>
                          <a14:backgroundMark x1="78400" y1="59322" x2="80400" y2="61017"/>
                          <a14:backgroundMark x1="77400" y1="57627" x2="81400" y2="58475"/>
                          <a14:backgroundMark x1="81000" y1="61017" x2="81000" y2="61017"/>
                          <a14:backgroundMark x1="81400" y1="60169" x2="81400" y2="60169"/>
                          <a14:backgroundMark x1="81600" y1="38983" x2="81600" y2="38983"/>
                          <a14:backgroundMark x1="82200" y1="38136" x2="82200" y2="38136"/>
                          <a14:backgroundMark x1="80800" y1="36441" x2="81800" y2="40678"/>
                          <a14:backgroundMark x1="76400" y1="43220" x2="77000" y2="38983"/>
                          <a14:backgroundMark x1="76200" y1="41525" x2="77000" y2="53390"/>
                          <a14:backgroundMark x1="76800" y1="39831" x2="76600" y2="40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82" y="3837631"/>
              <a:ext cx="3657600" cy="86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News - Publications | Owkin">
              <a:extLst>
                <a:ext uri="{FF2B5EF4-FFF2-40B4-BE49-F238E27FC236}">
                  <a16:creationId xmlns:a16="http://schemas.microsoft.com/office/drawing/2014/main" id="{95D31C3A-D21B-50D2-D016-985D324C1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355682" y="5101093"/>
              <a:ext cx="3657600" cy="81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A9104B-0E29-B41F-0AD5-0C77E6CE312E}"/>
              </a:ext>
            </a:extLst>
          </p:cNvPr>
          <p:cNvSpPr txBox="1"/>
          <p:nvPr/>
        </p:nvSpPr>
        <p:spPr>
          <a:xfrm>
            <a:off x="2247465" y="5408557"/>
            <a:ext cx="22106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직접 경쟁자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EE7954-A237-451F-E544-86ECEC26538D}"/>
              </a:ext>
            </a:extLst>
          </p:cNvPr>
          <p:cNvSpPr/>
          <p:nvPr/>
        </p:nvSpPr>
        <p:spPr>
          <a:xfrm>
            <a:off x="495147" y="758395"/>
            <a:ext cx="1120170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6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733D3D-9246-3839-29F6-88F29BAB2417}"/>
              </a:ext>
            </a:extLst>
          </p:cNvPr>
          <p:cNvSpPr txBox="1"/>
          <p:nvPr/>
        </p:nvSpPr>
        <p:spPr>
          <a:xfrm>
            <a:off x="475938" y="173620"/>
            <a:ext cx="2128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/>
              <a:t>고객 세분화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7B43EE-482E-31E3-B744-15769218CEA0}"/>
              </a:ext>
            </a:extLst>
          </p:cNvPr>
          <p:cNvCxnSpPr>
            <a:cxnSpLocks/>
          </p:cNvCxnSpPr>
          <p:nvPr/>
        </p:nvCxnSpPr>
        <p:spPr>
          <a:xfrm>
            <a:off x="162044" y="3429000"/>
            <a:ext cx="11445279" cy="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340FCA7-79F9-1B2A-7E78-3FB757054CB7}"/>
              </a:ext>
            </a:extLst>
          </p:cNvPr>
          <p:cNvSpPr/>
          <p:nvPr/>
        </p:nvSpPr>
        <p:spPr>
          <a:xfrm>
            <a:off x="3081011" y="3330833"/>
            <a:ext cx="196335" cy="1963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4A14D-6219-88D6-AC68-A8E7BAAF376C}"/>
              </a:ext>
            </a:extLst>
          </p:cNvPr>
          <p:cNvSpPr txBox="1"/>
          <p:nvPr/>
        </p:nvSpPr>
        <p:spPr>
          <a:xfrm>
            <a:off x="2478864" y="3625335"/>
            <a:ext cx="14006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세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ED332E-CCAF-C079-E02B-644556171AC1}"/>
              </a:ext>
            </a:extLst>
          </p:cNvPr>
          <p:cNvSpPr/>
          <p:nvPr/>
        </p:nvSpPr>
        <p:spPr>
          <a:xfrm>
            <a:off x="5889919" y="3330833"/>
            <a:ext cx="196335" cy="1963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18B4E-334B-815B-FFEA-BE7CA1033749}"/>
              </a:ext>
            </a:extLst>
          </p:cNvPr>
          <p:cNvSpPr txBox="1"/>
          <p:nvPr/>
        </p:nvSpPr>
        <p:spPr>
          <a:xfrm>
            <a:off x="5287772" y="3625335"/>
            <a:ext cx="14006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50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세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6AC72A-46B6-F1B5-9A2D-FFFB32F4F91B}"/>
              </a:ext>
            </a:extLst>
          </p:cNvPr>
          <p:cNvSpPr/>
          <p:nvPr/>
        </p:nvSpPr>
        <p:spPr>
          <a:xfrm>
            <a:off x="272103" y="3330833"/>
            <a:ext cx="196335" cy="1963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2F9CC-84DF-698A-B5DB-01E71431D73D}"/>
              </a:ext>
            </a:extLst>
          </p:cNvPr>
          <p:cNvSpPr txBox="1"/>
          <p:nvPr/>
        </p:nvSpPr>
        <p:spPr>
          <a:xfrm>
            <a:off x="-330044" y="3625335"/>
            <a:ext cx="14006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10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세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569C01-61C5-6DD8-BED2-AB2CBCADE684}"/>
              </a:ext>
            </a:extLst>
          </p:cNvPr>
          <p:cNvSpPr/>
          <p:nvPr/>
        </p:nvSpPr>
        <p:spPr>
          <a:xfrm>
            <a:off x="8698828" y="3330833"/>
            <a:ext cx="196335" cy="1963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1D451-3FFC-677D-29B9-391AC423DE4C}"/>
              </a:ext>
            </a:extLst>
          </p:cNvPr>
          <p:cNvSpPr txBox="1"/>
          <p:nvPr/>
        </p:nvSpPr>
        <p:spPr>
          <a:xfrm>
            <a:off x="8096681" y="3625335"/>
            <a:ext cx="14006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60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세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F10D6D-3F82-58EC-5F11-1894557F6B99}"/>
              </a:ext>
            </a:extLst>
          </p:cNvPr>
          <p:cNvCxnSpPr>
            <a:cxnSpLocks/>
          </p:cNvCxnSpPr>
          <p:nvPr/>
        </p:nvCxnSpPr>
        <p:spPr>
          <a:xfrm>
            <a:off x="370271" y="3095088"/>
            <a:ext cx="280890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DC31B9-7BD6-605B-9EDB-A9DA15B7E2B1}"/>
              </a:ext>
            </a:extLst>
          </p:cNvPr>
          <p:cNvCxnSpPr>
            <a:cxnSpLocks/>
          </p:cNvCxnSpPr>
          <p:nvPr/>
        </p:nvCxnSpPr>
        <p:spPr>
          <a:xfrm>
            <a:off x="3182475" y="4108548"/>
            <a:ext cx="280890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329507-9E83-5677-6D1D-63C9020DC088}"/>
              </a:ext>
            </a:extLst>
          </p:cNvPr>
          <p:cNvCxnSpPr>
            <a:cxnSpLocks/>
          </p:cNvCxnSpPr>
          <p:nvPr/>
        </p:nvCxnSpPr>
        <p:spPr>
          <a:xfrm>
            <a:off x="5979015" y="3095088"/>
            <a:ext cx="280890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247EB9-463A-8BC1-6CC1-7DA5F0049D07}"/>
              </a:ext>
            </a:extLst>
          </p:cNvPr>
          <p:cNvCxnSpPr>
            <a:cxnSpLocks/>
          </p:cNvCxnSpPr>
          <p:nvPr/>
        </p:nvCxnSpPr>
        <p:spPr>
          <a:xfrm>
            <a:off x="8798415" y="4108548"/>
            <a:ext cx="280890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B6B340-0DB7-1243-C6C9-230E5601A5EF}"/>
              </a:ext>
            </a:extLst>
          </p:cNvPr>
          <p:cNvSpPr txBox="1"/>
          <p:nvPr/>
        </p:nvSpPr>
        <p:spPr>
          <a:xfrm>
            <a:off x="278978" y="2101841"/>
            <a:ext cx="325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건강한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연령대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규칙적 </a:t>
            </a: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운동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경향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의료서비스 </a:t>
            </a: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관심</a:t>
            </a:r>
            <a:r>
              <a:rPr lang="en-US" altLang="ko-KR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, </a:t>
            </a: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수요 적음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1AC64-84B5-5F2F-A7AF-8C2FAA729A6C}"/>
              </a:ext>
            </a:extLst>
          </p:cNvPr>
          <p:cNvSpPr txBox="1"/>
          <p:nvPr/>
        </p:nvSpPr>
        <p:spPr>
          <a:xfrm>
            <a:off x="3179178" y="4241440"/>
            <a:ext cx="325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사회인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연령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과로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인한 건강 이상 발생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운동 부족</a:t>
            </a:r>
            <a:endParaRPr lang="en-US" altLang="ko-KR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8FAE25-8E07-D8E1-3573-3873AB575986}"/>
              </a:ext>
            </a:extLst>
          </p:cNvPr>
          <p:cNvSpPr txBox="1"/>
          <p:nvPr/>
        </p:nvSpPr>
        <p:spPr>
          <a:xfrm>
            <a:off x="5889919" y="1831923"/>
            <a:ext cx="3255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고위험 질병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증가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의료 서비스 </a:t>
            </a: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수요 증가</a:t>
            </a:r>
            <a:endParaRPr lang="en-US" altLang="ko-KR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건강 </a:t>
            </a: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민감한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반응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노후 준비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175DD9-DCB2-2426-21A4-A2A8CCB7B0EE}"/>
              </a:ext>
            </a:extLst>
          </p:cNvPr>
          <p:cNvSpPr txBox="1"/>
          <p:nvPr/>
        </p:nvSpPr>
        <p:spPr>
          <a:xfrm>
            <a:off x="8662243" y="4241440"/>
            <a:ext cx="325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각종 질병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급증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의료 서비스 </a:t>
            </a: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수요 최고조</a:t>
            </a:r>
            <a:endParaRPr lang="en-US" altLang="ko-KR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생사 중요</a:t>
            </a:r>
            <a:endParaRPr lang="en-US" altLang="ko-KR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76F48D-85C1-6494-D470-C8F9AF5CE44A}"/>
              </a:ext>
            </a:extLst>
          </p:cNvPr>
          <p:cNvSpPr/>
          <p:nvPr/>
        </p:nvSpPr>
        <p:spPr>
          <a:xfrm>
            <a:off x="495147" y="758395"/>
            <a:ext cx="1120170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4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C02A0-650C-ADB9-CDA2-137AB9EAF31B}"/>
              </a:ext>
            </a:extLst>
          </p:cNvPr>
          <p:cNvSpPr txBox="1"/>
          <p:nvPr/>
        </p:nvSpPr>
        <p:spPr>
          <a:xfrm>
            <a:off x="475937" y="173620"/>
            <a:ext cx="3495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 dirty="0"/>
              <a:t>시장 현황 </a:t>
            </a:r>
            <a:r>
              <a:rPr lang="en-US" altLang="ko-KR" dirty="0"/>
              <a:t>- </a:t>
            </a:r>
            <a:r>
              <a:rPr lang="ko-KR" altLang="en-US" dirty="0"/>
              <a:t>국내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E7A3F-486B-1F5E-0D73-8C9E2AA7F154}"/>
              </a:ext>
            </a:extLst>
          </p:cNvPr>
          <p:cNvSpPr/>
          <p:nvPr/>
        </p:nvSpPr>
        <p:spPr>
          <a:xfrm>
            <a:off x="495147" y="758395"/>
            <a:ext cx="1120170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38F22A6-34D7-8A4B-B476-7A294B696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_x296047528">
            <a:extLst>
              <a:ext uri="{FF2B5EF4-FFF2-40B4-BE49-F238E27FC236}">
                <a16:creationId xmlns:a16="http://schemas.microsoft.com/office/drawing/2014/main" id="{D920FA97-E9DA-48E7-5692-158383F0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54721"/>
            <a:ext cx="4229100" cy="3757613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0C97DE-83A2-1120-FE50-2FFEA7FF9769}"/>
              </a:ext>
            </a:extLst>
          </p:cNvPr>
          <p:cNvSpPr txBox="1"/>
          <p:nvPr/>
        </p:nvSpPr>
        <p:spPr>
          <a:xfrm>
            <a:off x="9346699" y="6462180"/>
            <a:ext cx="2645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청년의사</a:t>
            </a:r>
            <a:r>
              <a:rPr lang="en-US" altLang="ko-KR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인터넷 신문</a:t>
            </a:r>
            <a:r>
              <a:rPr lang="en-US" altLang="ko-KR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), </a:t>
            </a:r>
            <a:r>
              <a:rPr lang="ko-KR" altLang="en-US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시사</a:t>
            </a:r>
            <a:r>
              <a:rPr lang="en-US" altLang="ko-KR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 </a:t>
            </a:r>
            <a:endParaRPr lang="en-US" sz="1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E9416-4190-F169-A43A-23B2D4660369}"/>
              </a:ext>
            </a:extLst>
          </p:cNvPr>
          <p:cNvSpPr txBox="1"/>
          <p:nvPr/>
        </p:nvSpPr>
        <p:spPr>
          <a:xfrm>
            <a:off x="1435100" y="1647970"/>
            <a:ext cx="383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pPr algn="ctr"/>
            <a:r>
              <a:rPr lang="ko-KR" altLang="en-US" sz="24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지역별</a:t>
            </a:r>
            <a:r>
              <a:rPr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종합병원 평균 거리</a:t>
            </a:r>
            <a:endParaRPr lang="en-US" sz="24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562B6D9-5A51-7958-FC67-0B5EE3BF9517}"/>
              </a:ext>
            </a:extLst>
          </p:cNvPr>
          <p:cNvSpPr/>
          <p:nvPr/>
        </p:nvSpPr>
        <p:spPr>
          <a:xfrm>
            <a:off x="3298825" y="2675573"/>
            <a:ext cx="619124" cy="736600"/>
          </a:xfrm>
          <a:prstGeom prst="roundRect">
            <a:avLst/>
          </a:prstGeom>
          <a:noFill/>
          <a:ln w="38100">
            <a:solidFill>
              <a:srgbClr val="E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FE1AB-FD64-9A99-8873-C9361CE497F6}"/>
              </a:ext>
            </a:extLst>
          </p:cNvPr>
          <p:cNvSpPr txBox="1"/>
          <p:nvPr/>
        </p:nvSpPr>
        <p:spPr>
          <a:xfrm>
            <a:off x="3023130" y="2353887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서울특별시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426E3FA-1C46-8701-FB2E-51965C63F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3368" y="-14174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_x296047672">
            <a:extLst>
              <a:ext uri="{FF2B5EF4-FFF2-40B4-BE49-F238E27FC236}">
                <a16:creationId xmlns:a16="http://schemas.microsoft.com/office/drawing/2014/main" id="{037C8B9A-CDF1-4043-A984-A06F4DD38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t="20641"/>
          <a:stretch/>
        </p:blipFill>
        <p:spPr bwMode="auto">
          <a:xfrm>
            <a:off x="6310741" y="2254721"/>
            <a:ext cx="5056918" cy="2902100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7A37F4-6C56-E960-2DE2-9D9702DF2F0C}"/>
              </a:ext>
            </a:extLst>
          </p:cNvPr>
          <p:cNvSpPr txBox="1"/>
          <p:nvPr/>
        </p:nvSpPr>
        <p:spPr>
          <a:xfrm>
            <a:off x="6921502" y="1647970"/>
            <a:ext cx="383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pPr algn="ctr"/>
            <a:r>
              <a:rPr lang="ko-KR" altLang="en-US" sz="24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아픈 청년</a:t>
            </a:r>
            <a:r>
              <a:rPr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병원 안가는 이유</a:t>
            </a:r>
            <a:endParaRPr lang="en-US" sz="24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61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C02A0-650C-ADB9-CDA2-137AB9EAF31B}"/>
              </a:ext>
            </a:extLst>
          </p:cNvPr>
          <p:cNvSpPr txBox="1"/>
          <p:nvPr/>
        </p:nvSpPr>
        <p:spPr>
          <a:xfrm>
            <a:off x="475937" y="173620"/>
            <a:ext cx="3495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 dirty="0"/>
              <a:t>시장 현황 </a:t>
            </a:r>
            <a:r>
              <a:rPr lang="en-US" altLang="ko-KR" dirty="0"/>
              <a:t>- </a:t>
            </a:r>
            <a:r>
              <a:rPr lang="ko-KR" altLang="en-US" dirty="0"/>
              <a:t>국외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E7A3F-486B-1F5E-0D73-8C9E2AA7F154}"/>
              </a:ext>
            </a:extLst>
          </p:cNvPr>
          <p:cNvSpPr/>
          <p:nvPr/>
        </p:nvSpPr>
        <p:spPr>
          <a:xfrm>
            <a:off x="495147" y="758395"/>
            <a:ext cx="1120170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_x296041264">
            <a:extLst>
              <a:ext uri="{FF2B5EF4-FFF2-40B4-BE49-F238E27FC236}">
                <a16:creationId xmlns:a16="http://schemas.microsoft.com/office/drawing/2014/main" id="{DA253C22-9713-93ED-3E02-B55ED7A0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31" y="2502630"/>
            <a:ext cx="4476903" cy="2355572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96041120">
            <a:extLst>
              <a:ext uri="{FF2B5EF4-FFF2-40B4-BE49-F238E27FC236}">
                <a16:creationId xmlns:a16="http://schemas.microsoft.com/office/drawing/2014/main" id="{C81ABCEB-06BB-091D-01FD-9B6EFC87C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31" y="2502630"/>
            <a:ext cx="3894138" cy="2765425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C70CE-A178-AFB3-6823-790F58C8851D}"/>
              </a:ext>
            </a:extLst>
          </p:cNvPr>
          <p:cNvSpPr txBox="1"/>
          <p:nvPr/>
        </p:nvSpPr>
        <p:spPr>
          <a:xfrm>
            <a:off x="7096125" y="1906801"/>
            <a:ext cx="348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pPr algn="ctr"/>
            <a:r>
              <a:rPr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진료를 위한 </a:t>
            </a:r>
            <a:r>
              <a:rPr lang="ko-KR" altLang="en-US" sz="24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대기시간</a:t>
            </a:r>
            <a:endParaRPr lang="en-US" sz="24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AC9475-C8F7-7B88-2668-EB4CC5C8BDAA}"/>
              </a:ext>
            </a:extLst>
          </p:cNvPr>
          <p:cNvSpPr txBox="1"/>
          <p:nvPr/>
        </p:nvSpPr>
        <p:spPr>
          <a:xfrm>
            <a:off x="1901108" y="1906801"/>
            <a:ext cx="348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pPr algn="ctr"/>
            <a:r>
              <a:rPr lang="ko-KR" altLang="en-US" sz="24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국가별</a:t>
            </a:r>
            <a:r>
              <a:rPr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외래 초진 </a:t>
            </a:r>
            <a:r>
              <a:rPr lang="ko-KR" altLang="en-US" sz="24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진찰료</a:t>
            </a:r>
            <a:endParaRPr lang="en-US" sz="24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DED9C-0A44-DA71-22C4-EF92BD934A81}"/>
              </a:ext>
            </a:extLst>
          </p:cNvPr>
          <p:cNvSpPr txBox="1"/>
          <p:nvPr/>
        </p:nvSpPr>
        <p:spPr>
          <a:xfrm>
            <a:off x="8322573" y="6462180"/>
            <a:ext cx="3669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의협신문</a:t>
            </a:r>
            <a:r>
              <a:rPr lang="en-US" altLang="ko-KR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KBV(</a:t>
            </a:r>
            <a:r>
              <a:rPr lang="ko-KR" altLang="en-US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국립 법정 건강 보험 의사 협회</a:t>
            </a:r>
            <a:r>
              <a:rPr lang="en-US" altLang="ko-KR" sz="1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1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72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BCDDFC-EA85-3F8E-A91E-3C34445FD544}"/>
              </a:ext>
            </a:extLst>
          </p:cNvPr>
          <p:cNvSpPr txBox="1"/>
          <p:nvPr/>
        </p:nvSpPr>
        <p:spPr>
          <a:xfrm>
            <a:off x="475938" y="173620"/>
            <a:ext cx="2128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yeonggiTitle Bold" panose="02020803020101020101" pitchFamily="18" charset="-127"/>
                <a:ea typeface="GyeonggiTitle Bold" panose="02020803020101020101" pitchFamily="18" charset="-127"/>
              </a:defRPr>
            </a:lvl1pPr>
          </a:lstStyle>
          <a:p>
            <a:r>
              <a:rPr lang="ko-KR" altLang="en-US" dirty="0"/>
              <a:t>표적 시장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27C4F5-EBA5-0BFF-9A1C-26A8871C36DE}"/>
              </a:ext>
            </a:extLst>
          </p:cNvPr>
          <p:cNvSpPr/>
          <p:nvPr/>
        </p:nvSpPr>
        <p:spPr>
          <a:xfrm>
            <a:off x="495147" y="758395"/>
            <a:ext cx="1120170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0CF45E-0292-59DC-363C-81C2B5CA48E9}"/>
              </a:ext>
            </a:extLst>
          </p:cNvPr>
          <p:cNvGrpSpPr/>
          <p:nvPr/>
        </p:nvGrpSpPr>
        <p:grpSpPr>
          <a:xfrm>
            <a:off x="1162346" y="1525958"/>
            <a:ext cx="2651688" cy="4208566"/>
            <a:chOff x="1278459" y="1525958"/>
            <a:chExt cx="2651688" cy="4208566"/>
          </a:xfrm>
        </p:grpSpPr>
        <p:pic>
          <p:nvPicPr>
            <p:cNvPr id="5" name="Picture 43" descr="Icon&#10;&#10;Description automatically generated">
              <a:extLst>
                <a:ext uri="{FF2B5EF4-FFF2-40B4-BE49-F238E27FC236}">
                  <a16:creationId xmlns:a16="http://schemas.microsoft.com/office/drawing/2014/main" id="{9891136E-7482-4307-6458-F195AFC08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981" y="1525958"/>
              <a:ext cx="2590645" cy="25906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EE1A77-D38F-C451-D1E6-A4FBD24C0D52}"/>
                </a:ext>
              </a:extLst>
            </p:cNvPr>
            <p:cNvSpPr txBox="1"/>
            <p:nvPr/>
          </p:nvSpPr>
          <p:spPr>
            <a:xfrm>
              <a:off x="1361199" y="4279232"/>
              <a:ext cx="2486208" cy="646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dirty="0"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장년층</a:t>
              </a:r>
              <a:endParaRPr lang="en-US" sz="3600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B9086A-A259-98E4-F200-E5270392A076}"/>
                </a:ext>
              </a:extLst>
            </p:cNvPr>
            <p:cNvSpPr txBox="1"/>
            <p:nvPr/>
          </p:nvSpPr>
          <p:spPr>
            <a:xfrm>
              <a:off x="1278459" y="5088193"/>
              <a:ext cx="2651688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의료 시설 접근이 어려움</a:t>
              </a:r>
              <a:b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</a:b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원격 진료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가 필요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CB02D92-02A5-B1E7-73F1-B7A65528D568}"/>
              </a:ext>
            </a:extLst>
          </p:cNvPr>
          <p:cNvGrpSpPr/>
          <p:nvPr/>
        </p:nvGrpSpPr>
        <p:grpSpPr>
          <a:xfrm>
            <a:off x="8383598" y="1525958"/>
            <a:ext cx="2590645" cy="4208566"/>
            <a:chOff x="4801081" y="1525958"/>
            <a:chExt cx="2590645" cy="4208566"/>
          </a:xfrm>
        </p:grpSpPr>
        <p:pic>
          <p:nvPicPr>
            <p:cNvPr id="7" name="Picture 44" descr="Icon&#10;&#10;Description automatically generated">
              <a:extLst>
                <a:ext uri="{FF2B5EF4-FFF2-40B4-BE49-F238E27FC236}">
                  <a16:creationId xmlns:a16="http://schemas.microsoft.com/office/drawing/2014/main" id="{9E76FAB4-5D5F-2349-DFDA-D94C2C31A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081" y="1525958"/>
              <a:ext cx="2590645" cy="259064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820DF9-D092-6E3B-7C11-695F073A82C8}"/>
                </a:ext>
              </a:extLst>
            </p:cNvPr>
            <p:cNvSpPr txBox="1"/>
            <p:nvPr/>
          </p:nvSpPr>
          <p:spPr>
            <a:xfrm>
              <a:off x="4868431" y="4279235"/>
              <a:ext cx="2486208" cy="646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dirty="0"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외국인</a:t>
              </a:r>
              <a:endParaRPr lang="en-US" sz="3600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04345E-837F-02C6-8942-0D86E3147354}"/>
                </a:ext>
              </a:extLst>
            </p:cNvPr>
            <p:cNvSpPr txBox="1"/>
            <p:nvPr/>
          </p:nvSpPr>
          <p:spPr>
            <a:xfrm>
              <a:off x="5169305" y="5088193"/>
              <a:ext cx="1853391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신속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하고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저렴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한</a:t>
              </a:r>
              <a:b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</a:b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진료가 필요함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853CB6-BC7C-8C4F-F57B-AD32F6E575E0}"/>
              </a:ext>
            </a:extLst>
          </p:cNvPr>
          <p:cNvGrpSpPr/>
          <p:nvPr/>
        </p:nvGrpSpPr>
        <p:grpSpPr>
          <a:xfrm>
            <a:off x="4804940" y="1528851"/>
            <a:ext cx="2587752" cy="4205673"/>
            <a:chOff x="8412750" y="1528851"/>
            <a:chExt cx="2587752" cy="42056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EBC790-41DE-BEA5-EA7A-D7C992EDDC82}"/>
                </a:ext>
              </a:extLst>
            </p:cNvPr>
            <p:cNvSpPr txBox="1"/>
            <p:nvPr/>
          </p:nvSpPr>
          <p:spPr>
            <a:xfrm>
              <a:off x="8464966" y="4279235"/>
              <a:ext cx="2486208" cy="646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dirty="0"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직장인</a:t>
              </a:r>
              <a:endParaRPr lang="en-US" sz="3600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A5C09D-6AFC-E774-904A-5B94E18E3540}"/>
                </a:ext>
              </a:extLst>
            </p:cNvPr>
            <p:cNvSpPr txBox="1"/>
            <p:nvPr/>
          </p:nvSpPr>
          <p:spPr>
            <a:xfrm>
              <a:off x="8638064" y="5088193"/>
              <a:ext cx="2137124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의료 시설에 방문할</a:t>
              </a:r>
              <a:b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</a:b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시간적 여유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가 없음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E5A70AA8-B932-DDDF-5EF6-904C839A0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750" y="1528851"/>
              <a:ext cx="2587752" cy="2587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6819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7052</TotalTime>
  <Words>1642</Words>
  <Application>Microsoft Office PowerPoint</Application>
  <PresentationFormat>와이드스크린</PresentationFormat>
  <Paragraphs>253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9" baseType="lpstr">
      <vt:lpstr>S-Core Dream 4 Regular</vt:lpstr>
      <vt:lpstr>함초롬바탕</vt:lpstr>
      <vt:lpstr>HCR Dotum</vt:lpstr>
      <vt:lpstr>Malgun Gothic</vt:lpstr>
      <vt:lpstr>Arial</vt:lpstr>
      <vt:lpstr>Calibri</vt:lpstr>
      <vt:lpstr>GyeonggiTitle Bold</vt:lpstr>
      <vt:lpstr>S-Core Dream 5 Medium</vt:lpstr>
      <vt:lpstr>Source Sans Pro Black</vt:lpstr>
      <vt:lpstr>Source Sans Pro</vt:lpstr>
      <vt:lpstr>S-Core Dream 6 Bold</vt:lpstr>
      <vt:lpstr>Calibri Light</vt:lpstr>
      <vt:lpstr>Source Sans Pro SemiBold</vt:lpstr>
      <vt:lpstr>GyeonggiTitle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Kim Benzene</dc:creator>
  <cp:lastModifiedBy>김준섭</cp:lastModifiedBy>
  <cp:revision>30</cp:revision>
  <dcterms:created xsi:type="dcterms:W3CDTF">2022-11-27T15:04:22Z</dcterms:created>
  <dcterms:modified xsi:type="dcterms:W3CDTF">2022-12-03T09:03:16Z</dcterms:modified>
</cp:coreProperties>
</file>